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317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</p:sldIdLst>
  <p:sldSz cx="9144000" cy="5143500" type="screen16x9"/>
  <p:notesSz cx="7010400" cy="92964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D7C"/>
    <a:srgbClr val="000000"/>
    <a:srgbClr val="FFFFFF"/>
    <a:srgbClr val="F9BF12"/>
    <a:srgbClr val="FDB813"/>
    <a:srgbClr val="1F419B"/>
    <a:srgbClr val="2041A5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3" autoAdjust="0"/>
    <p:restoredTop sz="93064" autoAdjust="0"/>
  </p:normalViewPr>
  <p:slideViewPr>
    <p:cSldViewPr snapToGrid="0" snapToObjects="1">
      <p:cViewPr varScale="1">
        <p:scale>
          <a:sx n="84" d="100"/>
          <a:sy n="84" d="100"/>
        </p:scale>
        <p:origin x="336" y="7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158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25A24-D235-46B4-B58D-0420FE29595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7387E-E92D-4449-B207-F912BF37F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19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63EA26-9C7C-EE43-90B0-D6D9EA77EB5F}" type="datetimeFigureOut">
              <a:rPr lang="en-US" smtClean="0"/>
              <a:pPr/>
              <a:t>4/27/2018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ADA8AD-698D-444A-82A1-27588ABEA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5117"/>
            <a:ext cx="8848531" cy="1061799"/>
          </a:xfrm>
          <a:prstGeom prst="rect">
            <a:avLst/>
          </a:prstGeom>
        </p:spPr>
        <p:txBody>
          <a:bodyPr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740400" y="1728441"/>
            <a:ext cx="3260531" cy="401301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lang="en-US" sz="2400" dirty="0"/>
            </a:lvl1pPr>
          </a:lstStyle>
          <a:p>
            <a:pPr algn="r"/>
            <a:r>
              <a:rPr lang="en-US" dirty="0">
                <a:solidFill>
                  <a:schemeClr val="tx2"/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7751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1C7289-0920-494E-A8C7-25FDD1A43039}"/>
              </a:ext>
            </a:extLst>
          </p:cNvPr>
          <p:cNvSpPr/>
          <p:nvPr userDrawn="1"/>
        </p:nvSpPr>
        <p:spPr>
          <a:xfrm>
            <a:off x="335667" y="-1"/>
            <a:ext cx="8330814" cy="51435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D21194-1A02-41AF-9971-5C967FE01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681E4F7-431C-40D1-A630-5ACEE4EAF2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685" y="2590191"/>
            <a:ext cx="2164085" cy="606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2956" y="635605"/>
            <a:ext cx="5555849" cy="4179463"/>
          </a:xfrm>
          <a:prstGeom prst="rect">
            <a:avLst/>
          </a:prstGeom>
        </p:spPr>
        <p:txBody>
          <a:bodyPr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795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1C7289-0920-494E-A8C7-25FDD1A43039}"/>
              </a:ext>
            </a:extLst>
          </p:cNvPr>
          <p:cNvSpPr/>
          <p:nvPr userDrawn="1"/>
        </p:nvSpPr>
        <p:spPr>
          <a:xfrm>
            <a:off x="-1" y="-1"/>
            <a:ext cx="9144001" cy="51435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BF24DA-2DD5-425E-B8FE-89AA2609A7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6134" y="2569577"/>
            <a:ext cx="3651513" cy="3530280"/>
          </a:xfrm>
          <a:prstGeom prst="rect">
            <a:avLst/>
          </a:prstGeom>
        </p:spPr>
      </p:pic>
      <p:pic>
        <p:nvPicPr>
          <p:cNvPr id="7" name="Picture 25">
            <a:extLst>
              <a:ext uri="{FF2B5EF4-FFF2-40B4-BE49-F238E27FC236}">
                <a16:creationId xmlns:a16="http://schemas.microsoft.com/office/drawing/2014/main" id="{4ADC3BC9-FE4D-4422-9BF1-AA320D8006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77983" y="4068590"/>
            <a:ext cx="1901098" cy="53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E852F0E-5EDC-491C-BC41-BB0DE551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" y="274638"/>
            <a:ext cx="8958806" cy="2410689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ACFCF9-8603-4CE3-9029-360570B43C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597" y="2847372"/>
            <a:ext cx="5833537" cy="199084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886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2"/>
            <a:ext cx="8714853" cy="63746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42902" y="887347"/>
            <a:ext cx="8714527" cy="390035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882" indent="-342882">
              <a:buClr>
                <a:schemeClr val="tx2"/>
              </a:buClr>
              <a:buFont typeface="Arial" panose="020B0604020202020204" pitchFamily="34" charset="0"/>
              <a:buChar char="•"/>
              <a:defRPr sz="3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13" indent="-285737"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 sz="3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buClr>
                <a:schemeClr val="tx2"/>
              </a:buClr>
              <a:buFont typeface="Wingdings" panose="05000000000000000000" pitchFamily="2" charset="2"/>
              <a:buChar char="§"/>
              <a:defRPr sz="2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20" indent="-228589">
              <a:buClr>
                <a:schemeClr val="tx2"/>
              </a:buClr>
              <a:buSzPct val="80000"/>
              <a:buFont typeface="Arial" panose="020B0604020202020204" pitchFamily="34" charset="0"/>
              <a:buChar char="□"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33415" y="849472"/>
            <a:ext cx="8818604" cy="39091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the icon below to insert image/graphics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8"/>
            <a:ext cx="8709442" cy="625273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lang="en-US" sz="3200" b="1" i="0" kern="12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</p:spTree>
    <p:extLst>
      <p:ext uri="{BB962C8B-B14F-4D97-AF65-F5344CB8AC3E}">
        <p14:creationId xmlns:p14="http://schemas.microsoft.com/office/powerpoint/2010/main" val="10168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254505" y="898168"/>
            <a:ext cx="4808335" cy="38989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an icon below to insert image/graphics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8"/>
            <a:ext cx="8720263" cy="61308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757656B-6117-4ACD-8EF1-6A92565E90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902" y="887347"/>
            <a:ext cx="3758371" cy="390035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882" indent="-342882">
              <a:buClr>
                <a:schemeClr val="tx2"/>
              </a:buClr>
              <a:buFont typeface="Arial" panose="020B0604020202020204" pitchFamily="34" charset="0"/>
              <a:buChar char="•"/>
              <a:defRPr sz="3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13" indent="-285737"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 sz="3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buClr>
                <a:schemeClr val="tx2"/>
              </a:buClr>
              <a:buFont typeface="Wingdings" panose="05000000000000000000" pitchFamily="2" charset="2"/>
              <a:buChar char="§"/>
              <a:defRPr sz="2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20" indent="-228589">
              <a:buClr>
                <a:schemeClr val="tx2"/>
              </a:buClr>
              <a:buSzPct val="80000"/>
              <a:buFont typeface="Arial" panose="020B0604020202020204" pitchFamily="34" charset="0"/>
              <a:buChar char="□"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273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3"/>
            <a:ext cx="8714853" cy="60698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5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721290" y="881936"/>
            <a:ext cx="4336139" cy="39432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an icon below to insert image/graphics</a:t>
            </a:r>
          </a:p>
        </p:txBody>
      </p:sp>
      <p:sp>
        <p:nvSpPr>
          <p:cNvPr id="6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77023" y="881936"/>
            <a:ext cx="4331917" cy="39432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an icon below to insert image/graphics</a:t>
            </a:r>
          </a:p>
        </p:txBody>
      </p:sp>
    </p:spTree>
    <p:extLst>
      <p:ext uri="{BB962C8B-B14F-4D97-AF65-F5344CB8AC3E}">
        <p14:creationId xmlns:p14="http://schemas.microsoft.com/office/powerpoint/2010/main" val="264450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05E7-EF4A-41E5-A560-8087CEB5DD7D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01919-B986-462D-8FCB-E37AE4D720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24408" y="-46653"/>
            <a:ext cx="9355495" cy="525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782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576" y="130630"/>
            <a:ext cx="8344227" cy="680404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18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42901" y="1227670"/>
            <a:ext cx="8343900" cy="3125611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Wingdings" charset="2"/>
              <a:buChar char="§"/>
              <a:defRPr sz="27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buSzPct val="60000"/>
              <a:buFont typeface="Arial" panose="020B0604020202020204" pitchFamily="34" charset="0"/>
              <a:buChar char="►"/>
              <a:defRPr sz="24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2975" indent="-257175">
              <a:buFont typeface="Arial" panose="020B0604020202020204" pitchFamily="34" charset="0"/>
              <a:buChar char="•"/>
              <a:defRPr sz="21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SzPct val="80000"/>
              <a:buFont typeface="Courier New" panose="02070309020205020404" pitchFamily="49" charset="0"/>
              <a:buChar char="o"/>
              <a:defRPr sz="18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587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51B46B-BD69-49C5-9986-45DEA0B5B7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01164"/>
            <a:ext cx="6479417" cy="3942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BD8E45-49BD-4646-AD7F-F091210565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6135" y="2569577"/>
            <a:ext cx="3217866" cy="2573923"/>
          </a:xfrm>
          <a:prstGeom prst="rect">
            <a:avLst/>
          </a:prstGeom>
        </p:spPr>
      </p:pic>
      <p:pic>
        <p:nvPicPr>
          <p:cNvPr id="5" name="Picture 25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77983" y="4068590"/>
            <a:ext cx="1901098" cy="53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3" r:id="rId2"/>
    <p:sldLayoutId id="2147483684" r:id="rId3"/>
  </p:sldLayoutIdLst>
  <p:txStyles>
    <p:titleStyle>
      <a:lvl1pPr algn="ctr" defTabSz="457178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178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45717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4571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45717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45717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4"/>
          <p:cNvSpPr txBox="1">
            <a:spLocks noChangeArrowheads="1"/>
          </p:cNvSpPr>
          <p:nvPr userDrawn="1"/>
        </p:nvSpPr>
        <p:spPr bwMode="auto">
          <a:xfrm>
            <a:off x="2387599" y="4900675"/>
            <a:ext cx="6584463" cy="4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algn="l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the lives</a:t>
            </a:r>
            <a:r>
              <a:rPr lang="en-US" sz="8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10 million older adults by 2020  </a:t>
            </a:r>
            <a:r>
              <a:rPr lang="en-US" sz="1051" b="1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8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2018 National Council on Aging					 </a:t>
            </a:r>
            <a:fld id="{4232F715-DC4E-1C44-A066-9C752B56DC8B}" type="slidenum">
              <a:rPr lang="en-US" sz="1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457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i="1" dirty="0">
              <a:solidFill>
                <a:srgbClr val="2D39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0135" y="4883339"/>
            <a:ext cx="8543732" cy="0"/>
          </a:xfrm>
          <a:prstGeom prst="line">
            <a:avLst/>
          </a:prstGeom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09" y="4924529"/>
            <a:ext cx="611786" cy="171282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155584" y="638456"/>
            <a:ext cx="8918077" cy="120583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FE794F6-0858-46AD-BB40-FE616B6C0CE3}"/>
              </a:ext>
            </a:extLst>
          </p:cNvPr>
          <p:cNvSpPr/>
          <p:nvPr userDrawn="1"/>
        </p:nvSpPr>
        <p:spPr>
          <a:xfrm>
            <a:off x="102803" y="491926"/>
            <a:ext cx="252185" cy="249779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0" r:id="rId2"/>
    <p:sldLayoutId id="2147483677" r:id="rId3"/>
    <p:sldLayoutId id="2147483682" r:id="rId4"/>
    <p:sldLayoutId id="2147483678" r:id="rId5"/>
    <p:sldLayoutId id="2147483685" r:id="rId6"/>
  </p:sldLayoutIdLst>
  <p:txStyles>
    <p:titleStyle>
      <a:lvl1pPr algn="ctr" defTabSz="4571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45717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45717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4571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45717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45717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acf.hhs.gov/programs/ocs/liheap-state-and-territory-contact-listing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f.hhs.gov/ocs/programs/liheap" TargetMode="External"/><Relationship Id="rId2" Type="http://schemas.openxmlformats.org/officeDocument/2006/relationships/hyperlink" Target="https://liheapch.acf.hhs.gov/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neada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oa.org/resources" TargetMode="External"/><Relationship Id="rId2" Type="http://schemas.openxmlformats.org/officeDocument/2006/relationships/hyperlink" Target="http://www.ncoa.org/centerforbenefits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enterforbenefits@ncoa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heapch.acf.hhs.gov/delivery/income_eligibility.ht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heapch.acf.hhs.gov/tables/FY2017/assets.htm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heapch.acf.hhs.gov/delivery/income_categorical.ht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D083-FF3F-49DE-8BF4-25CD50E2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Benefits 101: </a:t>
            </a:r>
            <a:br>
              <a:rPr lang="en-US" sz="4000" dirty="0"/>
            </a:br>
            <a:r>
              <a:rPr lang="en-US" sz="4000" dirty="0"/>
              <a:t>The Low Income Home Energy Assistance Program (LIHEAP)</a:t>
            </a:r>
            <a:br>
              <a:rPr lang="en-US" sz="40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3965564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9865" y="139879"/>
            <a:ext cx="7661135" cy="680404"/>
          </a:xfrm>
        </p:spPr>
        <p:txBody>
          <a:bodyPr>
            <a:normAutofit/>
          </a:bodyPr>
          <a:lstStyle/>
          <a:p>
            <a:r>
              <a:rPr lang="en-US" sz="2400" dirty="0"/>
              <a:t>Benefits of LIHEAP: What Does LIHEAP Pay For?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39865" y="962952"/>
            <a:ext cx="5100006" cy="380325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ingdings" charset="0"/>
              <a:buChar char="§"/>
              <a:defRPr/>
            </a:pPr>
            <a:r>
              <a:rPr lang="en-US" sz="2600" dirty="0"/>
              <a:t>LIHEAP assists with the costs of home heating and cooling</a:t>
            </a:r>
          </a:p>
          <a:p>
            <a:pPr>
              <a:lnSpc>
                <a:spcPct val="120000"/>
              </a:lnSpc>
              <a:buFont typeface="Wingdings" charset="0"/>
              <a:buChar char="§"/>
              <a:defRPr/>
            </a:pPr>
            <a:r>
              <a:rPr lang="en-US" sz="2600" dirty="0"/>
              <a:t>Generally, LIHEAP is paid directly to the energy supplier, such as electric utilities or fuel vendors</a:t>
            </a:r>
          </a:p>
          <a:p>
            <a:pPr>
              <a:lnSpc>
                <a:spcPct val="120000"/>
              </a:lnSpc>
              <a:buFont typeface="Wingdings" charset="0"/>
              <a:buChar char="§"/>
              <a:defRPr/>
            </a:pPr>
            <a:r>
              <a:rPr lang="en-US" sz="2600" dirty="0"/>
              <a:t>LIHEAP is not intended to cover a household’s entire utility costs, so recipients generally still have to pay a portion of their monthly bill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5E2D5C-FA10-4619-A204-8FED8748843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4173" y="1464658"/>
            <a:ext cx="3280421" cy="218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60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051" y="139879"/>
            <a:ext cx="7644950" cy="680404"/>
          </a:xfrm>
        </p:spPr>
        <p:txBody>
          <a:bodyPr>
            <a:normAutofit/>
          </a:bodyPr>
          <a:lstStyle/>
          <a:p>
            <a:r>
              <a:rPr lang="en-US" sz="2400" dirty="0"/>
              <a:t>Benefits of LIHEAP: Benefit Amount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56050" y="914400"/>
            <a:ext cx="8407623" cy="376279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amount the beneficiaries receive varies widely from state to state</a:t>
            </a:r>
          </a:p>
          <a:p>
            <a:r>
              <a:rPr lang="en-US" sz="2400" dirty="0"/>
              <a:t>Factors that impact how much your client will receive may include: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Where your client lives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Your client’s household income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Your client’s household size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Amount of your client’s heating or cooling bill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Whether your client has received a utility disconnection notice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In some states, your client’s assets</a:t>
            </a:r>
          </a:p>
        </p:txBody>
      </p:sp>
    </p:spTree>
    <p:extLst>
      <p:ext uri="{BB962C8B-B14F-4D97-AF65-F5344CB8AC3E}">
        <p14:creationId xmlns:p14="http://schemas.microsoft.com/office/powerpoint/2010/main" val="1608457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to Apply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7" y="954861"/>
            <a:ext cx="5507966" cy="3948913"/>
          </a:xfrm>
        </p:spPr>
        <p:txBody>
          <a:bodyPr>
            <a:normAutofit/>
          </a:bodyPr>
          <a:lstStyle/>
          <a:p>
            <a:pPr>
              <a:buFont typeface="Wingdings" charset="0"/>
              <a:buChar char="§"/>
            </a:pPr>
            <a:r>
              <a:rPr lang="en-US" sz="2000" dirty="0"/>
              <a:t>Each state has a different application process</a:t>
            </a:r>
          </a:p>
          <a:p>
            <a:pPr>
              <a:buFont typeface="Wingdings" charset="0"/>
              <a:buChar char="§"/>
            </a:pPr>
            <a:r>
              <a:rPr lang="en-US" sz="2000" dirty="0"/>
              <a:t>Sometimes the local agencies that administer LIHEAP will have their own rules and procedures</a:t>
            </a:r>
          </a:p>
          <a:p>
            <a:pPr>
              <a:buFont typeface="Wingdings" charset="0"/>
              <a:buChar char="§"/>
            </a:pPr>
            <a:r>
              <a:rPr lang="en-US" sz="2000" dirty="0"/>
              <a:t>Find out your state’s application process by visiting your state’s LIHEAP website at: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>
                <a:hlinkClick r:id="rId2"/>
              </a:rPr>
              <a:t>http://www.acf.hhs.gov/programs/ocs/liheap-state-and-territory-contact-listing</a:t>
            </a:r>
            <a:endParaRPr lang="en-US" alt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ECCEBC-0268-47CF-9D66-0289F2485F2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0622" y="1020535"/>
            <a:ext cx="2308402" cy="346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104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Can You Help Your Clients?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20786" y="954861"/>
            <a:ext cx="8266017" cy="3827533"/>
          </a:xfrm>
        </p:spPr>
        <p:txBody>
          <a:bodyPr>
            <a:normAutofit/>
          </a:bodyPr>
          <a:lstStyle/>
          <a:p>
            <a:pPr>
              <a:buFont typeface="Wingdings" charset="0"/>
              <a:buChar char="§"/>
            </a:pPr>
            <a:r>
              <a:rPr lang="en-US" sz="2400" dirty="0"/>
              <a:t>Educate clients about the benefit</a:t>
            </a:r>
          </a:p>
          <a:p>
            <a:pPr>
              <a:buFont typeface="Wingdings" charset="0"/>
              <a:buChar char="§"/>
            </a:pPr>
            <a:r>
              <a:rPr lang="en-US" sz="2400" dirty="0"/>
              <a:t>Be aware of open application periods for LIHEAP in your state – mark them on your calendar!</a:t>
            </a:r>
          </a:p>
          <a:p>
            <a:pPr>
              <a:buFont typeface="Wingdings" charset="0"/>
              <a:buChar char="§"/>
            </a:pPr>
            <a:r>
              <a:rPr lang="en-US" sz="2400" dirty="0"/>
              <a:t>Help clients fill out paperwork ahead of time to be able to meet the often short application windows and maximize the opportunity for them to get the benefit</a:t>
            </a:r>
          </a:p>
          <a:p>
            <a:pPr marL="0" indent="0">
              <a:buNone/>
            </a:pPr>
            <a:endParaRPr lang="en-US" sz="2400" dirty="0">
              <a:latin typeface="Franklin Gothic Book" charset="0"/>
              <a:cs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61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Resources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46768"/>
            <a:ext cx="8344227" cy="39812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LIHEAP Clearinghouse: </a:t>
            </a:r>
            <a:r>
              <a:rPr lang="en-US" altLang="en-US" sz="2400" dirty="0">
                <a:hlinkClick r:id="rId2"/>
              </a:rPr>
              <a:t>https://liheapch.acf.hhs.gov/</a:t>
            </a:r>
            <a:r>
              <a:rPr lang="en-US" altLang="en-US" sz="2400" dirty="0"/>
              <a:t>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Comprehensive information on state rules, eligibility, and snapshots of funding in each state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Statistics on program funding and uptake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Administration for Children and Families LIHEAP page on guidance, policies, and procedures: </a:t>
            </a:r>
            <a:r>
              <a:rPr lang="en-US" altLang="en-US" sz="2400" dirty="0">
                <a:hlinkClick r:id="rId3"/>
              </a:rPr>
              <a:t>https://www.acf.hhs.gov/ocs/programs/liheap</a:t>
            </a: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Franklin Gothic Book" pitchFamily="34" charset="0"/>
              </a:rPr>
              <a:t>National Energy Assistance Directors’ Association: </a:t>
            </a:r>
            <a:r>
              <a:rPr lang="en-US" altLang="en-US" sz="2400" dirty="0">
                <a:ea typeface="Franklin Gothic Book" pitchFamily="34" charset="0"/>
                <a:hlinkClick r:id="rId4"/>
              </a:rPr>
              <a:t>http://neada.org/</a:t>
            </a:r>
            <a:r>
              <a:rPr lang="en-US" altLang="en-US" sz="2400" dirty="0">
                <a:ea typeface="Franklin Gothic Book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9943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Thank You!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1011504"/>
            <a:ext cx="8558663" cy="36333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Thank you for participating in the Benefits 101 Series from the Center for Benefits Access at NCOA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Learn more about us at:</a:t>
            </a:r>
          </a:p>
          <a:p>
            <a:pPr lvl="1">
              <a:buFont typeface="Arial" charset="0"/>
              <a:buNone/>
            </a:pPr>
            <a:r>
              <a:rPr lang="en-US" altLang="en-US" sz="2200" dirty="0">
                <a:ea typeface="Franklin Gothic Book" pitchFamily="34" charset="0"/>
                <a:hlinkClick r:id="rId2"/>
              </a:rPr>
              <a:t>www.ncoa.org/centerforbenefits</a:t>
            </a:r>
            <a:r>
              <a:rPr lang="en-US" altLang="en-US" sz="2200" dirty="0">
                <a:ea typeface="Franklin Gothic Book" pitchFamily="34" charset="0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Find other Benefits 101 resources at: </a:t>
            </a:r>
            <a:r>
              <a:rPr lang="en-US" altLang="en-US" sz="2200" dirty="0">
                <a:ea typeface="Franklin Gothic Book" pitchFamily="34" charset="0"/>
                <a:hlinkClick r:id="rId3"/>
              </a:rPr>
              <a:t>www.ncoa.org/resources</a:t>
            </a:r>
            <a:r>
              <a:rPr lang="en-US" altLang="en-US" sz="2200" dirty="0">
                <a:ea typeface="Franklin Gothic Book" pitchFamily="34" charset="0"/>
              </a:rPr>
              <a:t> (search for 101)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If you have any questions or comments, please contact us at </a:t>
            </a:r>
            <a:r>
              <a:rPr lang="en-US" altLang="en-US" sz="2200" u="sng" dirty="0">
                <a:ea typeface="Franklin Gothic Book" pitchFamily="34" charset="0"/>
                <a:hlinkClick r:id="rId4"/>
              </a:rPr>
              <a:t>centerforbenefits@ncoa.org</a:t>
            </a:r>
            <a:endParaRPr lang="en-US" altLang="en-US" sz="2200" dirty="0">
              <a:ea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5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We’ll Cover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1019596"/>
            <a:ext cx="7315525" cy="36656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2600" dirty="0"/>
              <a:t>What is the Low-Income Home Energy Assistance Program (LIHEAP)?</a:t>
            </a:r>
          </a:p>
          <a:p>
            <a:pPr marL="574675" lvl="2" indent="-234950">
              <a:lnSpc>
                <a:spcPct val="120000"/>
              </a:lnSpc>
            </a:pPr>
            <a:r>
              <a:rPr lang="en-US" sz="2500" dirty="0"/>
              <a:t>Who does LIHEAP help?</a:t>
            </a:r>
          </a:p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2600" dirty="0"/>
              <a:t>Overview of LIHEAP</a:t>
            </a:r>
          </a:p>
          <a:p>
            <a:pPr lvl="1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How LIHEAP Works</a:t>
            </a:r>
          </a:p>
          <a:p>
            <a:pPr lvl="1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Eligibility Rules</a:t>
            </a:r>
          </a:p>
          <a:p>
            <a:pPr lvl="1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Benefits of LIHEAP</a:t>
            </a:r>
          </a:p>
          <a:p>
            <a:pPr lvl="1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How to Apply</a:t>
            </a:r>
          </a:p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2600" dirty="0"/>
              <a:t>How You Can Help Your Clients</a:t>
            </a:r>
          </a:p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2600" dirty="0"/>
              <a:t>Resources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6086" y="1561595"/>
            <a:ext cx="1831089" cy="274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18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is LIHEAP?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12694" y="962953"/>
            <a:ext cx="8274109" cy="3835624"/>
          </a:xfrm>
        </p:spPr>
        <p:txBody>
          <a:bodyPr>
            <a:normAutofit/>
          </a:bodyPr>
          <a:lstStyle/>
          <a:p>
            <a:pPr>
              <a:buFont typeface="Wingdings" charset="0"/>
              <a:buChar char="§"/>
            </a:pPr>
            <a:r>
              <a:rPr lang="en-US" sz="2400" dirty="0"/>
              <a:t>LIHEAP is a federally-funded program that helps low-income households afford their home heating and cooling bills</a:t>
            </a:r>
            <a:endParaRPr lang="en-US" dirty="0"/>
          </a:p>
          <a:p>
            <a:pPr>
              <a:buFont typeface="Wingdings" charset="0"/>
              <a:buChar char="§"/>
            </a:pPr>
            <a:r>
              <a:rPr lang="en-US" sz="2400" dirty="0"/>
              <a:t>LIHEAP may also help your clients with: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Some emergency situations, including utility shutoffs and fuel-supply shortages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Weatherization improvements, such as replacement or repair of utility equipment (e.g., a furnace or air conditioner)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4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Who Does LIHEAP Help?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01706" y="954860"/>
            <a:ext cx="8011115" cy="3778980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buFont typeface="Wingdings" charset="0"/>
              <a:buChar char="§"/>
            </a:pPr>
            <a:r>
              <a:rPr lang="en-US" sz="2400" dirty="0"/>
              <a:t>Low-income households can easily spend 30% of their monthly income on energy bills during the hottest and coldest times of the year</a:t>
            </a:r>
          </a:p>
          <a:p>
            <a:pPr lvl="1">
              <a:lnSpc>
                <a:spcPct val="114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For example, the national average heating cost (for all heating types) for the winter season of 2017-18 was $861</a:t>
            </a:r>
            <a:endParaRPr lang="en-US" dirty="0"/>
          </a:p>
          <a:p>
            <a:pPr>
              <a:lnSpc>
                <a:spcPct val="114000"/>
              </a:lnSpc>
              <a:buFont typeface="Wingdings" charset="0"/>
              <a:buChar char="§"/>
            </a:pPr>
            <a:r>
              <a:rPr lang="en-US" sz="2400" dirty="0"/>
              <a:t>LIHEAP provides assistance to ~6.1 million low-income households</a:t>
            </a:r>
          </a:p>
          <a:p>
            <a:pPr>
              <a:lnSpc>
                <a:spcPct val="114000"/>
              </a:lnSpc>
              <a:buFont typeface="Wingdings" charset="0"/>
              <a:buChar char="§"/>
            </a:pPr>
            <a:r>
              <a:rPr lang="en-US" sz="2400" dirty="0"/>
              <a:t>LIHEAP serves people of all ages, including families with young children, adults with disabilities, and seniors</a:t>
            </a:r>
          </a:p>
        </p:txBody>
      </p:sp>
    </p:spTree>
    <p:extLst>
      <p:ext uri="{BB962C8B-B14F-4D97-AF65-F5344CB8AC3E}">
        <p14:creationId xmlns:p14="http://schemas.microsoft.com/office/powerpoint/2010/main" val="108772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LIHEAP is a Block Grant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8811" y="922492"/>
            <a:ext cx="8087992" cy="3714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/>
              <a:t>Unlike some other federal benefits, LIHEAP is </a:t>
            </a:r>
            <a:r>
              <a:rPr lang="en-US" sz="2600" u="sng" dirty="0"/>
              <a:t>not</a:t>
            </a:r>
            <a:r>
              <a:rPr lang="en-US" sz="2600" dirty="0"/>
              <a:t> an entitlement: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States receive a specific amount of LIHEAP funds, according to a legal formula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Many people who meet the eligibility criteria for LIHEAP may not be able to receive assistance because the funds have run out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Nationally, LIHEAP funds are only able to serve less than 25% of low-income households</a:t>
            </a:r>
          </a:p>
        </p:txBody>
      </p:sp>
    </p:spTree>
    <p:extLst>
      <p:ext uri="{BB962C8B-B14F-4D97-AF65-F5344CB8AC3E}">
        <p14:creationId xmlns:p14="http://schemas.microsoft.com/office/powerpoint/2010/main" val="160363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LIHEAP Works: Federal, State, &amp; Local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28877" y="906308"/>
            <a:ext cx="8257925" cy="404601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>
                <a:solidFill>
                  <a:srgbClr val="1F3D7C"/>
                </a:solidFill>
              </a:rPr>
              <a:t>As a federal block grant program: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1F3D7C"/>
                </a:solidFill>
              </a:rPr>
              <a:t>The federal government gives monies to states, territories, and Tribes according to a federal formula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1F3D7C"/>
                </a:solidFill>
              </a:rPr>
              <a:t>Most states have local agencies, often Community Action Agencies, that determine eligibility and distribute funds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>
                <a:solidFill>
                  <a:srgbClr val="1F3D7C"/>
                </a:solidFill>
              </a:rPr>
              <a:t>States set rules within certain guidelines: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1F3D7C"/>
                </a:solidFill>
              </a:rPr>
              <a:t>The Administration for Children and Families, part of the U.S. Department of Health and Human Services, issues guidelines that states must follow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1F3D7C"/>
                </a:solidFill>
              </a:rPr>
              <a:t>States are generally given broad flexibility within these guidelines, so there is great variation among states re: application processes and benefit amounts</a:t>
            </a:r>
          </a:p>
        </p:txBody>
      </p:sp>
    </p:spTree>
    <p:extLst>
      <p:ext uri="{BB962C8B-B14F-4D97-AF65-F5344CB8AC3E}">
        <p14:creationId xmlns:p14="http://schemas.microsoft.com/office/powerpoint/2010/main" val="280266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LIHEAP Eligibility: Income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36970" y="873940"/>
            <a:ext cx="8249833" cy="376279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/>
              <a:t>States can choose a LIHEAP income eligibility level within a range set by federal law: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Minimum: 110% of the Federal Poverty Level (FPL)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Maximum: 150% of the Federal Poverty Level (FPL) or 60% of the state median income, whichever is greater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States generally don’t apply new poverty guidelines until the start of their fiscal year (often Sept. 1) rather than calendar year</a:t>
            </a:r>
            <a:endParaRPr lang="en-US" dirty="0"/>
          </a:p>
          <a:p>
            <a:r>
              <a:rPr lang="en-US" sz="2600" dirty="0"/>
              <a:t>Find current state income eligibility limits at: </a:t>
            </a:r>
            <a:r>
              <a:rPr lang="en-US" sz="2100" dirty="0">
                <a:hlinkClick r:id="rId2"/>
              </a:rPr>
              <a:t>https://liheapch.acf.hhs.gov/delivery/income_eligibility.htm</a:t>
            </a:r>
            <a:r>
              <a:rPr lang="en-US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454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LIHEAP Eligibility: Other Factors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5" y="811034"/>
            <a:ext cx="8344227" cy="379516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2600" u="sng" dirty="0"/>
              <a:t>Assets</a:t>
            </a:r>
            <a:r>
              <a:rPr lang="en-US" sz="2600" dirty="0"/>
              <a:t>: Most states do not have limits on the amount of assets or resources that someone can own to be eligible for LIHEAP</a:t>
            </a:r>
          </a:p>
          <a:p>
            <a:pPr lvl="1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However, some states do have asset limits</a:t>
            </a:r>
          </a:p>
          <a:p>
            <a:pPr lvl="1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Most of those states have higher asset limits for households where at least one person is aged 60+</a:t>
            </a:r>
          </a:p>
          <a:p>
            <a:pPr lvl="1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200" dirty="0"/>
              <a:t>Find current state asset limits at: </a:t>
            </a:r>
            <a:r>
              <a:rPr lang="en-US" sz="2200" dirty="0">
                <a:hlinkClick r:id="rId2"/>
              </a:rPr>
              <a:t>https://liheapch.acf.hhs.gov/tables/FY2017/assets.htm</a:t>
            </a:r>
            <a:endParaRPr lang="en-US" sz="2200" dirty="0"/>
          </a:p>
          <a:p>
            <a:pPr>
              <a:lnSpc>
                <a:spcPct val="120000"/>
              </a:lnSpc>
            </a:pPr>
            <a:r>
              <a:rPr lang="en-US" sz="2600" u="sng" dirty="0"/>
              <a:t>Other eligibility factors</a:t>
            </a:r>
            <a:r>
              <a:rPr lang="en-US" sz="2600" dirty="0"/>
              <a:t>: States have the option of setting other eligibility criteria, such as receipt of a utility disconnection notice, or type of housing</a:t>
            </a:r>
          </a:p>
        </p:txBody>
      </p:sp>
    </p:spTree>
    <p:extLst>
      <p:ext uri="{BB962C8B-B14F-4D97-AF65-F5344CB8AC3E}">
        <p14:creationId xmlns:p14="http://schemas.microsoft.com/office/powerpoint/2010/main" val="2121369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LIHEAP Eligibility: Categorical Eligibility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20786" y="906308"/>
            <a:ext cx="8266017" cy="3876085"/>
          </a:xfrm>
        </p:spPr>
        <p:txBody>
          <a:bodyPr>
            <a:normAutofit/>
          </a:bodyPr>
          <a:lstStyle/>
          <a:p>
            <a:r>
              <a:rPr lang="en-US" sz="2800" dirty="0"/>
              <a:t>Some states also may deem a household categorically eligible for LIHEAP if the household/its members receive other benefits, such as SNAP or SSI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In this case, households don’t need to apply and get the benefit automatically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19 states, the District of Columbia, and Puerto Rico have implemented this option for 2018. Find out which ones in this table: </a:t>
            </a:r>
            <a:r>
              <a:rPr lang="en-US" sz="1800" dirty="0">
                <a:hlinkClick r:id="rId2"/>
              </a:rPr>
              <a:t>https://liheapch.acf.hhs.gov/delivery/income_categorical.htm</a:t>
            </a:r>
            <a:r>
              <a:rPr lang="en-US" sz="1800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285701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NCOA">
      <a:dk1>
        <a:sysClr val="windowText" lastClr="000000"/>
      </a:dk1>
      <a:lt1>
        <a:sysClr val="window" lastClr="FFFFFF"/>
      </a:lt1>
      <a:dk2>
        <a:srgbClr val="1F3D7C"/>
      </a:dk2>
      <a:lt2>
        <a:srgbClr val="F6F5EE"/>
      </a:lt2>
      <a:accent1>
        <a:srgbClr val="F9BF12"/>
      </a:accent1>
      <a:accent2>
        <a:srgbClr val="6EBF49"/>
      </a:accent2>
      <a:accent3>
        <a:srgbClr val="F47735"/>
      </a:accent3>
      <a:accent4>
        <a:srgbClr val="74489D"/>
      </a:accent4>
      <a:accent5>
        <a:srgbClr val="B3373C"/>
      </a:accent5>
      <a:accent6>
        <a:srgbClr val="4BACC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s">
  <a:themeElements>
    <a:clrScheme name="NCOA">
      <a:dk1>
        <a:sysClr val="windowText" lastClr="000000"/>
      </a:dk1>
      <a:lt1>
        <a:sysClr val="window" lastClr="FFFFFF"/>
      </a:lt1>
      <a:dk2>
        <a:srgbClr val="1F3D7C"/>
      </a:dk2>
      <a:lt2>
        <a:srgbClr val="F6F5EE"/>
      </a:lt2>
      <a:accent1>
        <a:srgbClr val="F9BF12"/>
      </a:accent1>
      <a:accent2>
        <a:srgbClr val="6EBF49"/>
      </a:accent2>
      <a:accent3>
        <a:srgbClr val="F47735"/>
      </a:accent3>
      <a:accent4>
        <a:srgbClr val="74489D"/>
      </a:accent4>
      <a:accent5>
        <a:srgbClr val="B3373C"/>
      </a:accent5>
      <a:accent6>
        <a:srgbClr val="4BACC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/>
      <a:lstStyle>
        <a:defPPr marL="173038" indent="-173038" eaLnBrk="0" hangingPunct="0">
          <a:spcBef>
            <a:spcPct val="20000"/>
          </a:spcBef>
          <a:buClr>
            <a:srgbClr val="003767"/>
          </a:buClr>
          <a:buSzPct val="80000"/>
          <a:buFont typeface="Wingdings" charset="2"/>
          <a:buChar char="§"/>
          <a:defRPr sz="1600" dirty="0" smtClean="0">
            <a:solidFill>
              <a:srgbClr val="003767"/>
            </a:solidFill>
            <a:latin typeface="Franklin Gothic Book"/>
            <a:ea typeface="ヒラギノ角ゴ Pro W3" charset="-128"/>
            <a:cs typeface="Franklin Gothic Book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0EABBC07E7874F9EA3EE2745D4025E" ma:contentTypeVersion="5" ma:contentTypeDescription="Create a new document." ma:contentTypeScope="" ma:versionID="8163ff440ad2469146fac37400b153c7">
  <xsd:schema xmlns:xsd="http://www.w3.org/2001/XMLSchema" xmlns:xs="http://www.w3.org/2001/XMLSchema" xmlns:p="http://schemas.microsoft.com/office/2006/metadata/properties" xmlns:ns2="837778d2-d3c0-4c0d-8dc3-cf70ec86f171" xmlns:ns3="5dce887c-6c8b-467a-8bae-a6d8d48f2795" targetNamespace="http://schemas.microsoft.com/office/2006/metadata/properties" ma:root="true" ma:fieldsID="a4eadca757c82244619e4fc4085e86dd" ns2:_="" ns3:_="">
    <xsd:import namespace="837778d2-d3c0-4c0d-8dc3-cf70ec86f171"/>
    <xsd:import namespace="5dce887c-6c8b-467a-8bae-a6d8d48f27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778d2-d3c0-4c0d-8dc3-cf70ec86f1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e887c-6c8b-467a-8bae-a6d8d48f27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37778d2-d3c0-4c0d-8dc3-cf70ec86f171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0B8B944-6B86-4E64-A32A-6FC0487130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7977C3-B2B7-4A97-9346-41F23A631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7778d2-d3c0-4c0d-8dc3-cf70ec86f171"/>
    <ds:schemaRef ds:uri="5dce887c-6c8b-467a-8bae-a6d8d48f27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F374CB-B052-4316-B71F-23C8A128635E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5dce887c-6c8b-467a-8bae-a6d8d48f2795"/>
    <ds:schemaRef ds:uri="837778d2-d3c0-4c0d-8dc3-cf70ec86f17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4858</TotalTime>
  <Words>947</Words>
  <Application>Microsoft Office PowerPoint</Application>
  <PresentationFormat>On-screen Show (16:9)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Franklin Gothic Book</vt:lpstr>
      <vt:lpstr>Wingdings</vt:lpstr>
      <vt:lpstr>Title Slides</vt:lpstr>
      <vt:lpstr>Content Slides</vt:lpstr>
      <vt:lpstr>Benefits 101:  The Low Income Home Energy Assistance Program (LIHEAP)  April 2018</vt:lpstr>
      <vt:lpstr>What We’ll Cover</vt:lpstr>
      <vt:lpstr>What is LIHEAP?</vt:lpstr>
      <vt:lpstr>Who Does LIHEAP Help?</vt:lpstr>
      <vt:lpstr>LIHEAP is a Block Grant</vt:lpstr>
      <vt:lpstr>How LIHEAP Works: Federal, State, &amp; Local</vt:lpstr>
      <vt:lpstr>LIHEAP Eligibility: Income</vt:lpstr>
      <vt:lpstr>LIHEAP Eligibility: Other Factors</vt:lpstr>
      <vt:lpstr>LIHEAP Eligibility: Categorical Eligibility</vt:lpstr>
      <vt:lpstr>Benefits of LIHEAP: What Does LIHEAP Pay For?</vt:lpstr>
      <vt:lpstr>Benefits of LIHEAP: Benefit Amount</vt:lpstr>
      <vt:lpstr>How to Apply</vt:lpstr>
      <vt:lpstr>How Can You Help Your Clients?</vt:lpstr>
      <vt:lpstr>Resources</vt:lpstr>
      <vt:lpstr>Thank You!</vt:lpstr>
    </vt:vector>
  </TitlesOfParts>
  <Company>National Council on Aging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NCOA PPT Template</dc:title>
  <dc:creator>National Council on Aging</dc:creator>
  <cp:lastModifiedBy>Kathy Heyman</cp:lastModifiedBy>
  <cp:revision>352</cp:revision>
  <dcterms:created xsi:type="dcterms:W3CDTF">2011-08-25T21:05:55Z</dcterms:created>
  <dcterms:modified xsi:type="dcterms:W3CDTF">2018-04-27T14:49:03Z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0x010100100EABBC07E7874F9EA3EE2745D4025E</vt:lpwstr>
  </property>
</Properties>
</file>