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  <p:sldMasterId id="2147483648" r:id="rId5"/>
  </p:sldMasterIdLst>
  <p:notesMasterIdLst>
    <p:notesMasterId r:id="rId29"/>
  </p:notesMasterIdLst>
  <p:handoutMasterIdLst>
    <p:handoutMasterId r:id="rId30"/>
  </p:handoutMasterIdLst>
  <p:sldIdLst>
    <p:sldId id="317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6" r:id="rId27"/>
    <p:sldId id="335" r:id="rId28"/>
  </p:sldIdLst>
  <p:sldSz cx="9144000" cy="5143500" type="screen16x9"/>
  <p:notesSz cx="7010400" cy="9296400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D7C"/>
    <a:srgbClr val="000000"/>
    <a:srgbClr val="FFFFFF"/>
    <a:srgbClr val="F9BF12"/>
    <a:srgbClr val="FDB813"/>
    <a:srgbClr val="1F419B"/>
    <a:srgbClr val="2041A5"/>
    <a:srgbClr val="00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63" autoAdjust="0"/>
    <p:restoredTop sz="93064" autoAdjust="0"/>
  </p:normalViewPr>
  <p:slideViewPr>
    <p:cSldViewPr snapToGrid="0" snapToObjects="1">
      <p:cViewPr varScale="1">
        <p:scale>
          <a:sx n="84" d="100"/>
          <a:sy n="84" d="100"/>
        </p:scale>
        <p:origin x="336" y="72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158" y="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25A24-D235-46B4-B58D-0420FE295955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7387E-E92D-4449-B207-F912BF37F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19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263EA26-9C7C-EE43-90B0-D6D9EA77EB5F}" type="datetimeFigureOut">
              <a:rPr lang="en-US" smtClean="0"/>
              <a:pPr/>
              <a:t>4/27/2018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ADA8AD-698D-444A-82A1-27588ABEA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3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5117"/>
            <a:ext cx="8848531" cy="1061799"/>
          </a:xfrm>
          <a:prstGeom prst="rect">
            <a:avLst/>
          </a:prstGeom>
        </p:spPr>
        <p:txBody>
          <a:bodyPr anchor="t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740400" y="1728441"/>
            <a:ext cx="3260531" cy="401301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lang="en-US" sz="2400" dirty="0"/>
            </a:lvl1pPr>
          </a:lstStyle>
          <a:p>
            <a:pPr algn="r"/>
            <a:r>
              <a:rPr lang="en-US" dirty="0">
                <a:solidFill>
                  <a:schemeClr val="tx2"/>
                </a:solidFill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7751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1C7289-0920-494E-A8C7-25FDD1A43039}"/>
              </a:ext>
            </a:extLst>
          </p:cNvPr>
          <p:cNvSpPr/>
          <p:nvPr userDrawn="1"/>
        </p:nvSpPr>
        <p:spPr>
          <a:xfrm>
            <a:off x="335667" y="-1"/>
            <a:ext cx="8330814" cy="51435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9D21194-1A02-41AF-9971-5C967FE017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681E4F7-431C-40D1-A630-5ACEE4EAF2E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685" y="2590191"/>
            <a:ext cx="2164085" cy="6065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2956" y="635605"/>
            <a:ext cx="5555849" cy="4179463"/>
          </a:xfrm>
          <a:prstGeom prst="rect">
            <a:avLst/>
          </a:prstGeom>
        </p:spPr>
        <p:txBody>
          <a:bodyPr anchor="t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7795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1C7289-0920-494E-A8C7-25FDD1A43039}"/>
              </a:ext>
            </a:extLst>
          </p:cNvPr>
          <p:cNvSpPr/>
          <p:nvPr userDrawn="1"/>
        </p:nvSpPr>
        <p:spPr>
          <a:xfrm>
            <a:off x="-1" y="-1"/>
            <a:ext cx="9144001" cy="51435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BF24DA-2DD5-425E-B8FE-89AA2609A7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26134" y="2569577"/>
            <a:ext cx="3651513" cy="3530280"/>
          </a:xfrm>
          <a:prstGeom prst="rect">
            <a:avLst/>
          </a:prstGeom>
        </p:spPr>
      </p:pic>
      <p:pic>
        <p:nvPicPr>
          <p:cNvPr id="7" name="Picture 25">
            <a:extLst>
              <a:ext uri="{FF2B5EF4-FFF2-40B4-BE49-F238E27FC236}">
                <a16:creationId xmlns:a16="http://schemas.microsoft.com/office/drawing/2014/main" id="{4ADC3BC9-FE4D-4422-9BF1-AA320D80069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077983" y="4068590"/>
            <a:ext cx="1901098" cy="53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8E852F0E-5EDC-491C-BC41-BB0DE5511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97" y="274638"/>
            <a:ext cx="8958806" cy="2410689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CACFCF9-8603-4CE3-9029-360570B43C7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597" y="2847372"/>
            <a:ext cx="5833537" cy="199084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8886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2577" y="81862"/>
            <a:ext cx="8714853" cy="637466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2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42902" y="887347"/>
            <a:ext cx="8714527" cy="390035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882" indent="-342882">
              <a:buClr>
                <a:schemeClr val="tx2"/>
              </a:buClr>
              <a:buFont typeface="Arial" panose="020B0604020202020204" pitchFamily="34" charset="0"/>
              <a:buChar char="•"/>
              <a:defRPr sz="36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13" indent="-285737">
              <a:buClr>
                <a:schemeClr val="tx2"/>
              </a:buClr>
              <a:buSzPct val="60000"/>
              <a:buFont typeface="Courier New" panose="02070309020205020404" pitchFamily="49" charset="0"/>
              <a:buChar char="o"/>
              <a:defRPr sz="3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238" indent="-342882">
              <a:buClr>
                <a:schemeClr val="tx2"/>
              </a:buClr>
              <a:buFont typeface="Wingdings" panose="05000000000000000000" pitchFamily="2" charset="2"/>
              <a:buChar char="§"/>
              <a:defRPr sz="2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20" indent="-228589">
              <a:buClr>
                <a:schemeClr val="tx2"/>
              </a:buClr>
              <a:buSzPct val="80000"/>
              <a:buFont typeface="Arial" panose="020B0604020202020204" pitchFamily="34" charset="0"/>
              <a:buChar char="□"/>
              <a:defRPr sz="2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tx2"/>
              </a:buClr>
              <a:defRPr sz="20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33415" y="849472"/>
            <a:ext cx="8818604" cy="39091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  <a:p>
            <a:r>
              <a:rPr lang="en-US" dirty="0"/>
              <a:t>Click the icon below to insert image/graphics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42577" y="81868"/>
            <a:ext cx="8709442" cy="625273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lang="en-US" sz="3200" b="1" i="0" kern="12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Slide</a:t>
            </a:r>
          </a:p>
        </p:txBody>
      </p:sp>
    </p:spTree>
    <p:extLst>
      <p:ext uri="{BB962C8B-B14F-4D97-AF65-F5344CB8AC3E}">
        <p14:creationId xmlns:p14="http://schemas.microsoft.com/office/powerpoint/2010/main" val="101685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4254505" y="898168"/>
            <a:ext cx="4808335" cy="389891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an icon below to insert image/graphics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342577" y="81868"/>
            <a:ext cx="8720263" cy="61308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2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E757656B-6117-4ACD-8EF1-6A92565E90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2902" y="887347"/>
            <a:ext cx="3758371" cy="390035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882" indent="-342882">
              <a:buClr>
                <a:schemeClr val="tx2"/>
              </a:buClr>
              <a:buFont typeface="Arial" panose="020B0604020202020204" pitchFamily="34" charset="0"/>
              <a:buChar char="•"/>
              <a:defRPr sz="36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13" indent="-285737">
              <a:buClr>
                <a:schemeClr val="tx2"/>
              </a:buClr>
              <a:buSzPct val="60000"/>
              <a:buFont typeface="Courier New" panose="02070309020205020404" pitchFamily="49" charset="0"/>
              <a:buChar char="o"/>
              <a:defRPr sz="3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238" indent="-342882">
              <a:buClr>
                <a:schemeClr val="tx2"/>
              </a:buClr>
              <a:buFont typeface="Wingdings" panose="05000000000000000000" pitchFamily="2" charset="2"/>
              <a:buChar char="§"/>
              <a:defRPr sz="2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20" indent="-228589">
              <a:buClr>
                <a:schemeClr val="tx2"/>
              </a:buClr>
              <a:buSzPct val="80000"/>
              <a:buFont typeface="Arial" panose="020B0604020202020204" pitchFamily="34" charset="0"/>
              <a:buChar char="□"/>
              <a:defRPr sz="2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tx2"/>
              </a:buClr>
              <a:defRPr sz="20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273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342577" y="81863"/>
            <a:ext cx="8714853" cy="606986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2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5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4721290" y="881936"/>
            <a:ext cx="4336139" cy="39432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an icon below to insert image/graphics</a:t>
            </a:r>
          </a:p>
        </p:txBody>
      </p:sp>
      <p:sp>
        <p:nvSpPr>
          <p:cNvPr id="6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177023" y="881936"/>
            <a:ext cx="4331917" cy="39432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an icon below to insert image/graphics</a:t>
            </a:r>
          </a:p>
        </p:txBody>
      </p:sp>
    </p:spTree>
    <p:extLst>
      <p:ext uri="{BB962C8B-B14F-4D97-AF65-F5344CB8AC3E}">
        <p14:creationId xmlns:p14="http://schemas.microsoft.com/office/powerpoint/2010/main" val="2644508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05E7-EF4A-41E5-A560-8087CEB5DD7D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01919-B986-462D-8FCB-E37AE4D7201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124408" y="-46653"/>
            <a:ext cx="9355495" cy="525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78206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2576" y="130630"/>
            <a:ext cx="8344227" cy="680404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18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42901" y="1227670"/>
            <a:ext cx="8343900" cy="3125611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Font typeface="Wingdings" charset="2"/>
              <a:buChar char="§"/>
              <a:defRPr sz="27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buSzPct val="60000"/>
              <a:buFont typeface="Arial" panose="020B0604020202020204" pitchFamily="34" charset="0"/>
              <a:buChar char="►"/>
              <a:defRPr sz="24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2975" indent="-257175">
              <a:buFont typeface="Arial" panose="020B0604020202020204" pitchFamily="34" charset="0"/>
              <a:buChar char="•"/>
              <a:defRPr sz="21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SzPct val="80000"/>
              <a:buFont typeface="Courier New" panose="02070309020205020404" pitchFamily="49" charset="0"/>
              <a:buChar char="o"/>
              <a:defRPr sz="18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587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F51B46B-BD69-49C5-9986-45DEA0B5B7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01164"/>
            <a:ext cx="6479417" cy="39423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3BD8E45-49BD-4646-AD7F-F091210565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26135" y="2569577"/>
            <a:ext cx="3217866" cy="2573923"/>
          </a:xfrm>
          <a:prstGeom prst="rect">
            <a:avLst/>
          </a:prstGeom>
        </p:spPr>
      </p:pic>
      <p:pic>
        <p:nvPicPr>
          <p:cNvPr id="5" name="Picture 25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077983" y="4068590"/>
            <a:ext cx="1901098" cy="53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83" r:id="rId2"/>
    <p:sldLayoutId id="2147483684" r:id="rId3"/>
  </p:sldLayoutIdLst>
  <p:txStyles>
    <p:titleStyle>
      <a:lvl1pPr algn="ctr" defTabSz="457178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457178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457178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457178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457178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457178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24"/>
          <p:cNvSpPr txBox="1">
            <a:spLocks noChangeArrowheads="1"/>
          </p:cNvSpPr>
          <p:nvPr userDrawn="1"/>
        </p:nvSpPr>
        <p:spPr bwMode="auto">
          <a:xfrm>
            <a:off x="2387599" y="4900675"/>
            <a:ext cx="6584463" cy="48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algn="l" defTabSz="457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Improving the lives</a:t>
            </a:r>
            <a:r>
              <a:rPr lang="en-US" sz="800" i="1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10 million older adults by 2020  </a:t>
            </a:r>
            <a:r>
              <a:rPr lang="en-US" sz="1051" b="1" i="1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800" i="1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2018 National Council on Aging					 </a:t>
            </a:r>
            <a:fld id="{4232F715-DC4E-1C44-A066-9C752B56DC8B}" type="slidenum">
              <a:rPr lang="en-US" sz="1000" b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4571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i="1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en-US" sz="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i="1" dirty="0">
              <a:solidFill>
                <a:srgbClr val="2D39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0135" y="4883339"/>
            <a:ext cx="8543732" cy="0"/>
          </a:xfrm>
          <a:prstGeom prst="line">
            <a:avLst/>
          </a:prstGeom>
          <a:ln w="63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309" y="4924529"/>
            <a:ext cx="611786" cy="171282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155584" y="638456"/>
            <a:ext cx="8918077" cy="120583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FE794F6-0858-46AD-BB40-FE616B6C0CE3}"/>
              </a:ext>
            </a:extLst>
          </p:cNvPr>
          <p:cNvSpPr/>
          <p:nvPr userDrawn="1"/>
        </p:nvSpPr>
        <p:spPr>
          <a:xfrm>
            <a:off x="102803" y="491926"/>
            <a:ext cx="252185" cy="249779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80" r:id="rId2"/>
    <p:sldLayoutId id="2147483677" r:id="rId3"/>
    <p:sldLayoutId id="2147483682" r:id="rId4"/>
    <p:sldLayoutId id="2147483678" r:id="rId5"/>
    <p:sldLayoutId id="2147483685" r:id="rId6"/>
  </p:sldLayoutIdLst>
  <p:txStyles>
    <p:titleStyle>
      <a:lvl1pPr algn="ctr" defTabSz="45717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2" indent="-342882" algn="l" defTabSz="457178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457178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457178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457178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457178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oa.org/resources/part-d-extra-help-cheat-sheet/" TargetMode="Externa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nefitscheckup.org/" TargetMode="External"/><Relationship Id="rId2" Type="http://schemas.openxmlformats.org/officeDocument/2006/relationships/hyperlink" Target="http://www.ssa.gov/" TargetMode="Externa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oa.org/wp-content/uploads/simultaneous-lis-and-msp.pdf" TargetMode="Externa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umana.com/pharmacy/pharmacists/linet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a.gov/" TargetMode="External"/><Relationship Id="rId2" Type="http://schemas.openxmlformats.org/officeDocument/2006/relationships/hyperlink" Target="http://www.benefitscheckup.org/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medicare.gov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a.gov/pubs/10525.html" TargetMode="External"/><Relationship Id="rId2" Type="http://schemas.openxmlformats.org/officeDocument/2006/relationships/hyperlink" Target="http://www.socialsecurity.gov/extrahelp" TargetMode="External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www.cms.gov/limitedincomeandresources/" TargetMode="External"/><Relationship Id="rId4" Type="http://schemas.openxmlformats.org/officeDocument/2006/relationships/hyperlink" Target="http://policy.ssa.gov/poms.nsf/lnx/0603000000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nefitscheckup.org/" TargetMode="External"/><Relationship Id="rId2" Type="http://schemas.openxmlformats.org/officeDocument/2006/relationships/hyperlink" Target="https://www.ncoa.org/resources/part-d-lisextra-help-eligibility-and-coverage-chart/" TargetMode="External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www.ncoa.org/economic-security/benefits/prescriptions/lis-extrahelp/" TargetMode="External"/><Relationship Id="rId4" Type="http://schemas.openxmlformats.org/officeDocument/2006/relationships/hyperlink" Target="https://www.ncoa.org/wp-content/uploads/AEP-Guide-to-Mailings-and-Key-Events.pdf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oa.org/resources" TargetMode="External"/><Relationship Id="rId2" Type="http://schemas.openxmlformats.org/officeDocument/2006/relationships/hyperlink" Target="http://www.ncoa.org/centerforbenefits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mailto:centerforbenefits@ncoa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AD083-FF3F-49DE-8BF4-25CD50E2F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Benefits 101: </a:t>
            </a:r>
            <a:br>
              <a:rPr lang="en-US" sz="4000" dirty="0"/>
            </a:br>
            <a:r>
              <a:rPr lang="en-US" sz="4000" dirty="0"/>
              <a:t>The Part D Low Income Subsidy (LIS/Extra Help)</a:t>
            </a:r>
            <a:br>
              <a:rPr lang="en-US" sz="40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/>
              <a:t>April 2018</a:t>
            </a:r>
          </a:p>
        </p:txBody>
      </p:sp>
    </p:spTree>
    <p:extLst>
      <p:ext uri="{BB962C8B-B14F-4D97-AF65-F5344CB8AC3E}">
        <p14:creationId xmlns:p14="http://schemas.microsoft.com/office/powerpoint/2010/main" val="3965564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Partial Subsidy Extra Help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962952"/>
            <a:ext cx="5621253" cy="3803257"/>
          </a:xfrm>
        </p:spPr>
        <p:txBody>
          <a:bodyPr>
            <a:normAutofit/>
          </a:bodyPr>
          <a:lstStyle/>
          <a:p>
            <a:pPr marL="457200" lvl="3" indent="-457200">
              <a:lnSpc>
                <a:spcPct val="114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altLang="en-US" sz="2600" dirty="0"/>
              <a:t>Those who qualify for Partial Extra Help pay (in 2018): 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/>
              <a:t>No premium or a sliding scale premium (based on income)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/>
              <a:t>$83 deductible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/>
              <a:t>15% coinsurance for plan covered drugs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/>
              <a:t>Copays of $3.35 generic/$8.35 brand-name drugs after reaching $5,000 limit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9076" y="1142820"/>
            <a:ext cx="1949252" cy="177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476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Partial Subsidy Extra Help in 2018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016900"/>
              </p:ext>
            </p:extLst>
          </p:nvPr>
        </p:nvGraphicFramePr>
        <p:xfrm>
          <a:off x="841573" y="922492"/>
          <a:ext cx="6797308" cy="3034513"/>
        </p:xfrm>
        <a:graphic>
          <a:graphicData uri="http://schemas.openxmlformats.org/drawingml/2006/table">
            <a:tbl>
              <a:tblPr/>
              <a:tblGrid>
                <a:gridCol w="3259483">
                  <a:extLst>
                    <a:ext uri="{9D8B030D-6E8A-4147-A177-3AD203B41FA5}">
                      <a16:colId xmlns:a16="http://schemas.microsoft.com/office/drawing/2014/main" val="3363449633"/>
                    </a:ext>
                  </a:extLst>
                </a:gridCol>
                <a:gridCol w="1856482">
                  <a:extLst>
                    <a:ext uri="{9D8B030D-6E8A-4147-A177-3AD203B41FA5}">
                      <a16:colId xmlns:a16="http://schemas.microsoft.com/office/drawing/2014/main" val="1333063253"/>
                    </a:ext>
                  </a:extLst>
                </a:gridCol>
                <a:gridCol w="1681343">
                  <a:extLst>
                    <a:ext uri="{9D8B030D-6E8A-4147-A177-3AD203B41FA5}">
                      <a16:colId xmlns:a16="http://schemas.microsoft.com/office/drawing/2014/main" val="3259063155"/>
                    </a:ext>
                  </a:extLst>
                </a:gridCol>
              </a:tblGrid>
              <a:tr h="23703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Eligibility in 48 States &amp; DC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070406"/>
                  </a:ext>
                </a:extLst>
              </a:tr>
              <a:tr h="2370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Single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Couple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139653"/>
                  </a:ext>
                </a:extLst>
              </a:tr>
              <a:tr h="4452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income (up to 150% FPL)*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$1,518/$1,538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$2,058/$2,078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131354"/>
                  </a:ext>
                </a:extLst>
              </a:tr>
              <a:tr h="237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Resource levels**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$12,600/$14,100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$25,150/$28,150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8360981"/>
                  </a:ext>
                </a:extLst>
              </a:tr>
              <a:tr h="23703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Eligibility in Alaska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401204"/>
                  </a:ext>
                </a:extLst>
              </a:tr>
              <a:tr h="4452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income (up to 150% FPL)*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$1,898/$1,918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$2,573/$2,593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416799"/>
                  </a:ext>
                </a:extLst>
              </a:tr>
              <a:tr h="237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Resource levels**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$12,600/$14,100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$25,150/$28,150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7702460"/>
                  </a:ext>
                </a:extLst>
              </a:tr>
              <a:tr h="23703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Eligibility in Hawaii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352789"/>
                  </a:ext>
                </a:extLst>
              </a:tr>
              <a:tr h="4452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income (up to 150% FPL)*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$1,745/$1,765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$2,366/$2,386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763177"/>
                  </a:ext>
                </a:extLst>
              </a:tr>
              <a:tr h="276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Resource levels**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$12,600/$14,100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$25,150/$28,150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4661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0306" y="4029835"/>
            <a:ext cx="4347492" cy="464743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eaLnBrk="0" hangingPunct="0">
              <a:spcBef>
                <a:spcPct val="20000"/>
              </a:spcBef>
              <a:buClr>
                <a:srgbClr val="003767"/>
              </a:buClr>
              <a:buSzPct val="80000"/>
            </a:pPr>
            <a:r>
              <a:rPr lang="en-US" sz="1100" dirty="0">
                <a:solidFill>
                  <a:srgbClr val="003767"/>
                </a:solidFill>
                <a:latin typeface="Arial" panose="020B0604020202020204" pitchFamily="34" charset="0"/>
                <a:ea typeface="ヒラギノ角ゴ Pro W3" charset="-128"/>
                <a:cs typeface="Arial" panose="020B0604020202020204" pitchFamily="34" charset="0"/>
              </a:rPr>
              <a:t>* Figures reflect without/with $20 monthly income disregard</a:t>
            </a:r>
          </a:p>
          <a:p>
            <a:pPr eaLnBrk="0" hangingPunct="0">
              <a:spcBef>
                <a:spcPct val="20000"/>
              </a:spcBef>
              <a:buClr>
                <a:srgbClr val="003767"/>
              </a:buClr>
              <a:buSzPct val="80000"/>
            </a:pPr>
            <a:r>
              <a:rPr lang="en-US" sz="1100" dirty="0">
                <a:solidFill>
                  <a:srgbClr val="003767"/>
                </a:solidFill>
                <a:latin typeface="Arial" panose="020B0604020202020204" pitchFamily="34" charset="0"/>
                <a:ea typeface="ヒラギノ角ゴ Pro W3" charset="-128"/>
                <a:cs typeface="Arial" panose="020B0604020202020204" pitchFamily="34" charset="0"/>
              </a:rPr>
              <a:t>** Figures reflect without/with $1,500 per person burial allowance</a:t>
            </a:r>
          </a:p>
        </p:txBody>
      </p:sp>
    </p:spTree>
    <p:extLst>
      <p:ext uri="{BB962C8B-B14F-4D97-AF65-F5344CB8AC3E}">
        <p14:creationId xmlns:p14="http://schemas.microsoft.com/office/powerpoint/2010/main" val="1653976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Income Test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811034"/>
            <a:ext cx="8582939" cy="394891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600" dirty="0"/>
              <a:t>Countable income includes: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Social Security benefits (e.g., retirement, SSI), Railroad Retirement benefits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Pensions or annuities, including veteran’s pensions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Wages (gross) or earnings from self-employment (net)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Alimony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Rental income (net)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600" dirty="0"/>
              <a:t>Excluded income includes: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SNAP (Food Stamps) and LIHEAP (fuel assistance) benefits 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$20 monthly in unearned income, such as Social Security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Work-related expenses for people who get Social Security benefits for a disability or blindness</a:t>
            </a:r>
            <a:endParaRPr lang="en-US" altLang="en-US" sz="2600" dirty="0"/>
          </a:p>
          <a:p>
            <a:pPr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600" dirty="0"/>
              <a:t>Get full breakdown at: </a:t>
            </a:r>
            <a:r>
              <a:rPr lang="en-US" altLang="en-US" sz="2600" dirty="0">
                <a:hlinkClick r:id="rId2"/>
              </a:rPr>
              <a:t>https://www.ncoa.org/resources/part-d-extra-help-cheat-sheet/</a:t>
            </a:r>
            <a:r>
              <a:rPr lang="en-US" altLang="en-US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7716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Resource Test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859587"/>
            <a:ext cx="8453466" cy="392463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400" dirty="0"/>
              <a:t>Countable resources include:</a:t>
            </a:r>
          </a:p>
          <a:p>
            <a:pPr lvl="1">
              <a:lnSpc>
                <a:spcPct val="12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1800" dirty="0"/>
              <a:t>Financial institution accounts (e.g., checking, savings, CDs)</a:t>
            </a:r>
          </a:p>
          <a:p>
            <a:pPr lvl="1">
              <a:lnSpc>
                <a:spcPct val="12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1800" dirty="0"/>
              <a:t>Cash at home</a:t>
            </a:r>
          </a:p>
          <a:p>
            <a:pPr lvl="1">
              <a:lnSpc>
                <a:spcPct val="12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1800" dirty="0"/>
              <a:t>Stocks, bonds, savings bonds, mutual funds, individual retirement accounts (IRAs), and 401(k) accounts</a:t>
            </a:r>
          </a:p>
          <a:p>
            <a:pPr lvl="1">
              <a:lnSpc>
                <a:spcPct val="12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1800" dirty="0"/>
              <a:t>Real estate (equity value) other than primary home</a:t>
            </a:r>
          </a:p>
          <a:p>
            <a:pPr lvl="1">
              <a:lnSpc>
                <a:spcPct val="12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1800" dirty="0"/>
              <a:t>Certain trusts that allow a person to revoke or have direct use of funds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400" dirty="0"/>
              <a:t>Excluded resources include:</a:t>
            </a:r>
          </a:p>
          <a:p>
            <a:pPr lvl="1">
              <a:lnSpc>
                <a:spcPct val="12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1800" dirty="0"/>
              <a:t>Home in which the applicant lives</a:t>
            </a:r>
          </a:p>
          <a:p>
            <a:pPr lvl="1">
              <a:lnSpc>
                <a:spcPct val="12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1800" dirty="0"/>
              <a:t>All vehicles (autos, trucks, motorcycles, boats, snowmobiles, etc.)</a:t>
            </a:r>
          </a:p>
          <a:p>
            <a:pPr lvl="1">
              <a:lnSpc>
                <a:spcPct val="12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1800" dirty="0"/>
              <a:t>Household goods/furnishings, and personal effects (e.g., jewelry)</a:t>
            </a:r>
          </a:p>
          <a:p>
            <a:pPr lvl="1">
              <a:lnSpc>
                <a:spcPct val="12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1800" dirty="0"/>
              <a:t>Cash surrender value of life insurance policies</a:t>
            </a:r>
          </a:p>
          <a:p>
            <a:pPr lvl="1">
              <a:lnSpc>
                <a:spcPct val="12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1800" dirty="0"/>
              <a:t>In-kind support (e.g., non-cash help such as shelter) </a:t>
            </a:r>
          </a:p>
          <a:p>
            <a:pPr lvl="1">
              <a:lnSpc>
                <a:spcPct val="12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1800" dirty="0"/>
              <a:t>Irrevocable burial trusts/burial contracts</a:t>
            </a:r>
          </a:p>
        </p:txBody>
      </p:sp>
    </p:spTree>
    <p:extLst>
      <p:ext uri="{BB962C8B-B14F-4D97-AF65-F5344CB8AC3E}">
        <p14:creationId xmlns:p14="http://schemas.microsoft.com/office/powerpoint/2010/main" val="193951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Two Ways to Apply for Extra Help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946769"/>
            <a:ext cx="8502019" cy="3803257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400" dirty="0"/>
              <a:t>Online:</a:t>
            </a:r>
          </a:p>
          <a:p>
            <a:pPr lvl="1"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100" dirty="0"/>
              <a:t>Either through Social Security’s website at </a:t>
            </a:r>
            <a:r>
              <a:rPr lang="en-US" altLang="en-US" sz="2100" dirty="0">
                <a:hlinkClick r:id="rId2"/>
              </a:rPr>
              <a:t>www.ssa.gov</a:t>
            </a:r>
            <a:r>
              <a:rPr lang="en-US" altLang="en-US" sz="2100" dirty="0"/>
              <a:t> or through </a:t>
            </a:r>
            <a:r>
              <a:rPr lang="en-US" altLang="en-US" sz="2100" dirty="0">
                <a:hlinkClick r:id="rId3"/>
              </a:rPr>
              <a:t>www.BenefitsCheckUp.org</a:t>
            </a:r>
            <a:r>
              <a:rPr lang="en-US" altLang="en-US" sz="2100" dirty="0"/>
              <a:t> (find link under Resources tab)</a:t>
            </a:r>
          </a:p>
          <a:p>
            <a:pPr lvl="1"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100" dirty="0"/>
              <a:t>Online application available in English and Spanish</a:t>
            </a:r>
          </a:p>
          <a:p>
            <a:pPr lvl="1"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100" dirty="0"/>
              <a:t>SSA accepts electronic signature to complete the application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Paper form:</a:t>
            </a:r>
          </a:p>
          <a:p>
            <a:pPr lvl="1"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100" dirty="0"/>
              <a:t>Obtain a paper form from SSA (either by mail or get from Social Security office) 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SSA will make a determination (usually within 3 weeks of a completed application) and send applicant decision letter</a:t>
            </a:r>
          </a:p>
        </p:txBody>
      </p:sp>
    </p:spTree>
    <p:extLst>
      <p:ext uri="{BB962C8B-B14F-4D97-AF65-F5344CB8AC3E}">
        <p14:creationId xmlns:p14="http://schemas.microsoft.com/office/powerpoint/2010/main" val="2413968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576" y="33526"/>
            <a:ext cx="8344227" cy="680404"/>
          </a:xfrm>
        </p:spPr>
        <p:txBody>
          <a:bodyPr>
            <a:normAutofit/>
          </a:bodyPr>
          <a:lstStyle/>
          <a:p>
            <a:r>
              <a:rPr lang="en-US" sz="2800" dirty="0"/>
              <a:t>Tips to Apply for Extra Help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922492"/>
            <a:ext cx="8526295" cy="398128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4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2400" dirty="0"/>
              <a:t>Online is usually easier and faster!</a:t>
            </a:r>
          </a:p>
          <a:p>
            <a:pPr>
              <a:lnSpc>
                <a:spcPct val="114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2400" dirty="0"/>
              <a:t>No verifying documents needed -- SSA will use federal records to verify answers</a:t>
            </a:r>
          </a:p>
          <a:p>
            <a:pPr>
              <a:lnSpc>
                <a:spcPct val="114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2400" dirty="0"/>
              <a:t>If paper form is incomplete, SSA will follow up via phone with applicant</a:t>
            </a:r>
          </a:p>
          <a:p>
            <a:pPr>
              <a:lnSpc>
                <a:spcPct val="114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2400" dirty="0"/>
              <a:t>Online application cannot be submitted until complete</a:t>
            </a:r>
          </a:p>
          <a:p>
            <a:pPr>
              <a:lnSpc>
                <a:spcPct val="114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2400" dirty="0"/>
              <a:t>Instruction sheets in 15 languages on SSA’s site </a:t>
            </a:r>
          </a:p>
          <a:p>
            <a:pPr>
              <a:lnSpc>
                <a:spcPct val="114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2400" b="1" dirty="0"/>
              <a:t>IMPORTANT: </a:t>
            </a:r>
            <a:r>
              <a:rPr lang="en-US" altLang="en-US" sz="2400" dirty="0"/>
              <a:t>People who are deemed eligible for LIS (those with Medicaid, SSI, or enrolled in a MSP) do NOT need to apply for LIS; they automatically get LIS. They get a letter from CMS letting them know this. </a:t>
            </a:r>
          </a:p>
        </p:txBody>
      </p:sp>
    </p:spTree>
    <p:extLst>
      <p:ext uri="{BB962C8B-B14F-4D97-AF65-F5344CB8AC3E}">
        <p14:creationId xmlns:p14="http://schemas.microsoft.com/office/powerpoint/2010/main" val="651734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Tips to Apply for Extra Help (cont.)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946768"/>
            <a:ext cx="8558663" cy="398128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4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2400" dirty="0"/>
              <a:t>Can start the application process for Medicare Savings Programs (i.e., QMB, SLMB, and QI)</a:t>
            </a:r>
          </a:p>
          <a:p>
            <a:pPr lvl="1">
              <a:lnSpc>
                <a:spcPct val="114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/>
              <a:t>SSA sends “leads” data to the state Medicaid office from the LIS application</a:t>
            </a:r>
          </a:p>
          <a:p>
            <a:pPr lvl="1">
              <a:lnSpc>
                <a:spcPct val="114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/>
              <a:t>Some Medicaid programs require clients to answer additional questions</a:t>
            </a:r>
          </a:p>
          <a:p>
            <a:pPr lvl="1">
              <a:lnSpc>
                <a:spcPct val="114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/>
              <a:t>May want to complete a separate MSP application to speed up the process*</a:t>
            </a:r>
          </a:p>
          <a:p>
            <a:pPr lvl="1">
              <a:lnSpc>
                <a:spcPct val="114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/>
              <a:t>Not all clients who qualify for LIS will qualify for MSP </a:t>
            </a:r>
          </a:p>
          <a:p>
            <a:pPr marL="457200" lvl="1" indent="0">
              <a:lnSpc>
                <a:spcPct val="114000"/>
              </a:lnSpc>
              <a:spcBef>
                <a:spcPct val="0"/>
              </a:spcBef>
              <a:buNone/>
            </a:pPr>
            <a:endParaRPr lang="en-US" altLang="en-US" sz="2200" dirty="0"/>
          </a:p>
          <a:p>
            <a:pPr marL="0" lvl="1" indent="0">
              <a:lnSpc>
                <a:spcPct val="114000"/>
              </a:lnSpc>
              <a:spcBef>
                <a:spcPct val="0"/>
              </a:spcBef>
              <a:buNone/>
            </a:pPr>
            <a:r>
              <a:rPr lang="en-US" altLang="en-US" dirty="0"/>
              <a:t>*See our fact sheet on why simultaneous submission is important: </a:t>
            </a:r>
            <a:r>
              <a:rPr lang="en-US" altLang="en-US" sz="2200" dirty="0">
                <a:hlinkClick r:id="rId2"/>
              </a:rPr>
              <a:t>https://www.ncoa.org/wp-content/uploads/simultaneous-lis-and-msp.pdf</a:t>
            </a:r>
            <a:r>
              <a:rPr lang="en-US" altLang="en-US" sz="2200" dirty="0"/>
              <a:t> </a:t>
            </a:r>
            <a:endParaRPr lang="en-US" altLang="en-US" dirty="0">
              <a:latin typeface="Franklin Gothic Book" pitchFamily="34" charset="0"/>
              <a:ea typeface="Franklin Gothic Book" pitchFamily="34" charset="0"/>
              <a:cs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3405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576" y="73986"/>
            <a:ext cx="8344227" cy="680404"/>
          </a:xfrm>
        </p:spPr>
        <p:txBody>
          <a:bodyPr>
            <a:normAutofit/>
          </a:bodyPr>
          <a:lstStyle/>
          <a:p>
            <a:r>
              <a:rPr lang="en-US" sz="2800" dirty="0"/>
              <a:t>My Client Qualifies—Now What?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841572"/>
            <a:ext cx="8566755" cy="406220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altLang="en-US" sz="2400" dirty="0"/>
              <a:t>Automatic Enrollment</a:t>
            </a:r>
          </a:p>
          <a:p>
            <a:pPr lvl="1"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If an LIS/Extra Help awardee does not pick a Part D Plan, then Medicare will facilitate enrollment, also called auto-enrollment</a:t>
            </a:r>
          </a:p>
          <a:p>
            <a:pPr lvl="2">
              <a:buFont typeface="Courier New" panose="02070309020205020404" pitchFamily="49" charset="0"/>
              <a:buChar char="o"/>
              <a:defRPr/>
            </a:pPr>
            <a:r>
              <a:rPr lang="en-US" altLang="en-US" sz="2000" dirty="0"/>
              <a:t>Should receive notice about auto-enrollment by end of month in which LIS is awarded</a:t>
            </a:r>
          </a:p>
          <a:p>
            <a:pPr lvl="2">
              <a:buFont typeface="Courier New" panose="02070309020205020404" pitchFamily="49" charset="0"/>
              <a:buChar char="o"/>
              <a:defRPr/>
            </a:pPr>
            <a:r>
              <a:rPr lang="en-US" altLang="en-US" sz="2000" dirty="0"/>
              <a:t>Have until the end of the following month to opt out or choose a plan</a:t>
            </a:r>
          </a:p>
          <a:p>
            <a:pPr lvl="1"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Auto-enrollment is based on paying $0 premium and is randomly selected. Beneficiary medications aren’t considered in auto-enrollment so the plan may not cover all their medications.</a:t>
            </a:r>
          </a:p>
          <a:p>
            <a:pPr lvl="1"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Can call SSA and opt out</a:t>
            </a:r>
          </a:p>
          <a:p>
            <a:pPr marL="0" indent="0">
              <a:buNone/>
              <a:defRPr/>
            </a:pPr>
            <a:endParaRPr lang="en-US" altLang="en-US" sz="800" b="1" dirty="0"/>
          </a:p>
        </p:txBody>
      </p:sp>
    </p:spTree>
    <p:extLst>
      <p:ext uri="{BB962C8B-B14F-4D97-AF65-F5344CB8AC3E}">
        <p14:creationId xmlns:p14="http://schemas.microsoft.com/office/powerpoint/2010/main" val="3865402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My Client Qualifies—Now What? (cont.)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7" y="811034"/>
            <a:ext cx="4253700" cy="3770889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en-US" altLang="en-US" sz="800" b="1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altLang="en-US" sz="2400" dirty="0"/>
              <a:t>Allows for a continuous Special Enrollment Period (SEP)</a:t>
            </a:r>
          </a:p>
          <a:p>
            <a:pPr lvl="1"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Can change plans as often as every month (though not recommended) as needs change (new medications, etc.)</a:t>
            </a:r>
          </a:p>
          <a:p>
            <a:pPr lvl="1"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Don’t have to wait until the Open Enrollment Period to change plans</a:t>
            </a:r>
            <a:endParaRPr lang="en-US" altLang="en-US" dirty="0">
              <a:latin typeface="Franklin Gothic Book" pitchFamily="34" charset="0"/>
              <a:ea typeface="Franklin Gothic Book" pitchFamily="34" charset="0"/>
              <a:cs typeface="Franklin Gothic Book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FBE184-9061-4036-BCA2-C4F01FDC509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0872" y="1367553"/>
            <a:ext cx="3661721" cy="244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92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My Client Qualifies—Now What? (cont.)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819126"/>
            <a:ext cx="8526295" cy="4062202"/>
          </a:xfrm>
        </p:spPr>
        <p:txBody>
          <a:bodyPr>
            <a:normAutofit/>
          </a:bodyPr>
          <a:lstStyle/>
          <a:p>
            <a:pPr marL="227013" lvl="1" indent="-227013">
              <a:lnSpc>
                <a:spcPct val="114000"/>
              </a:lnSpc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en-US" sz="2200" dirty="0"/>
              <a:t>Limited Income Newly Eligible Transition (LI NET) administered by Humana</a:t>
            </a:r>
          </a:p>
          <a:p>
            <a:pPr lvl="2">
              <a:lnSpc>
                <a:spcPct val="114000"/>
              </a:lnSpc>
              <a:spcBef>
                <a:spcPts val="0"/>
              </a:spcBef>
            </a:pPr>
            <a:r>
              <a:rPr lang="en-US" altLang="en-US" sz="2000" dirty="0"/>
              <a:t>For those awarded LIS/Extra Help but not yet enrolled in a Part D plan</a:t>
            </a:r>
          </a:p>
          <a:p>
            <a:pPr lvl="2">
              <a:lnSpc>
                <a:spcPct val="114000"/>
              </a:lnSpc>
              <a:spcBef>
                <a:spcPts val="0"/>
              </a:spcBef>
            </a:pPr>
            <a:r>
              <a:rPr lang="en-US" altLang="en-US" sz="2000" dirty="0"/>
              <a:t>Point-of-sale (immediate) enrollment with proof of eligibility but must show the pharmacy Medicaid award letter/SSA award letter/Medicare card and the pharmacy will verify eligibility with LI NET</a:t>
            </a:r>
          </a:p>
          <a:p>
            <a:pPr lvl="2">
              <a:lnSpc>
                <a:spcPct val="114000"/>
              </a:lnSpc>
              <a:spcBef>
                <a:spcPts val="0"/>
              </a:spcBef>
            </a:pPr>
            <a:r>
              <a:rPr lang="en-US" altLang="en-US" sz="2000" dirty="0"/>
              <a:t>For more details, visit: </a:t>
            </a:r>
            <a:r>
              <a:rPr lang="en-US" altLang="en-US" sz="2000" dirty="0">
                <a:hlinkClick r:id="rId2"/>
              </a:rPr>
              <a:t>https://www.humana.com/pharmacy/pharmacists/linet</a:t>
            </a:r>
            <a:r>
              <a:rPr lang="en-US" alt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609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What We’ll Cover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901" y="1027688"/>
            <a:ext cx="8343900" cy="352812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800" dirty="0"/>
              <a:t>Why Part D LIS/Extra Help Matters</a:t>
            </a:r>
          </a:p>
          <a:p>
            <a:pPr marL="574675" lvl="2" indent="-234950"/>
            <a:r>
              <a:rPr lang="en-US" altLang="en-US" sz="2400" dirty="0"/>
              <a:t>Benefits of the Program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800" dirty="0"/>
              <a:t>Overview of the LIS/Extra Help Program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dirty="0"/>
              <a:t>Eligibility Rules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800" dirty="0"/>
              <a:t>How to Apply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800"/>
              <a:t>How </a:t>
            </a:r>
            <a:r>
              <a:rPr lang="en-US" altLang="en-US" sz="2800" dirty="0"/>
              <a:t>You Can Help Your Clients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800" dirty="0"/>
              <a:t>Resources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8F977C-B4F3-4F33-B98A-987E4ABBC30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13835" y="1143186"/>
            <a:ext cx="1772966" cy="1656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11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576" y="25434"/>
            <a:ext cx="8344227" cy="680404"/>
          </a:xfrm>
        </p:spPr>
        <p:txBody>
          <a:bodyPr>
            <a:normAutofit/>
          </a:bodyPr>
          <a:lstStyle/>
          <a:p>
            <a:r>
              <a:rPr lang="en-US" sz="2800" dirty="0"/>
              <a:t>Ways to Help Your Clients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946768"/>
            <a:ext cx="8550571" cy="3981282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200" b="1" dirty="0"/>
              <a:t>Share resources: </a:t>
            </a:r>
            <a:r>
              <a:rPr lang="en-US" altLang="en-US" sz="2200" dirty="0"/>
              <a:t>Use online resources to guide/assist your clients applying for LIS: 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100" dirty="0">
                <a:hlinkClick r:id="rId2"/>
              </a:rPr>
              <a:t>www.BenefitsCheckUp.org</a:t>
            </a:r>
            <a:r>
              <a:rPr lang="en-US" altLang="en-US" sz="2100" dirty="0"/>
              <a:t> or </a:t>
            </a:r>
            <a:r>
              <a:rPr lang="en-US" altLang="en-US" sz="2100" dirty="0">
                <a:hlinkClick r:id="rId3"/>
              </a:rPr>
              <a:t>www.SSA.gov</a:t>
            </a:r>
            <a:r>
              <a:rPr lang="en-US" altLang="en-US" sz="2100" dirty="0"/>
              <a:t> (to apply for LIS online)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100" dirty="0"/>
              <a:t>Medicare Plan Finder on </a:t>
            </a:r>
            <a:r>
              <a:rPr lang="en-US" altLang="en-US" sz="2100" dirty="0">
                <a:hlinkClick r:id="rId4"/>
              </a:rPr>
              <a:t>www.Medicare.gov</a:t>
            </a:r>
            <a:r>
              <a:rPr lang="en-US" altLang="en-US" sz="2100" dirty="0"/>
              <a:t> (to review plan selections)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200" b="1" dirty="0"/>
              <a:t>Review mailings: </a:t>
            </a:r>
            <a:r>
              <a:rPr lang="en-US" altLang="en-US" sz="2200" dirty="0"/>
              <a:t>Help your clients sort through/understand various mailings they get from SSA, Medicare, and their current plan 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200" b="1" dirty="0"/>
              <a:t>Review options: </a:t>
            </a:r>
            <a:r>
              <a:rPr lang="en-US" altLang="en-US" sz="2200" dirty="0"/>
              <a:t>Help remind your clients with LIS that they can change plans or select one on their own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200" b="1" dirty="0"/>
              <a:t>Person-centered approach</a:t>
            </a:r>
            <a:r>
              <a:rPr lang="en-US" altLang="en-US" sz="2200" dirty="0"/>
              <a:t>: Connect your clients with LIS — and other benefits (e.g., SNAP, LIHEAP, Medicare Savings Programs) </a:t>
            </a:r>
          </a:p>
        </p:txBody>
      </p:sp>
    </p:spTree>
    <p:extLst>
      <p:ext uri="{BB962C8B-B14F-4D97-AF65-F5344CB8AC3E}">
        <p14:creationId xmlns:p14="http://schemas.microsoft.com/office/powerpoint/2010/main" val="4197841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576" y="65893"/>
            <a:ext cx="8344227" cy="680404"/>
          </a:xfrm>
        </p:spPr>
        <p:txBody>
          <a:bodyPr>
            <a:normAutofit/>
          </a:bodyPr>
          <a:lstStyle/>
          <a:p>
            <a:r>
              <a:rPr lang="en-US" sz="2800" dirty="0"/>
              <a:t>Additional Resources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5522" y="946769"/>
            <a:ext cx="8201281" cy="37142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400" dirty="0"/>
              <a:t>Social Security’s LIS resources, including their online application at: </a:t>
            </a:r>
            <a:r>
              <a:rPr lang="en-US" altLang="en-US" sz="2400" dirty="0">
                <a:hlinkClick r:id="rId2"/>
              </a:rPr>
              <a:t>http://www.socialsecurity.gov/extrahelp</a:t>
            </a:r>
            <a:r>
              <a:rPr lang="en-US" altLang="en-US" sz="2400" dirty="0"/>
              <a:t>  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SSA’s electronic fact sheet that explains LIS and how to apply at: </a:t>
            </a:r>
            <a:r>
              <a:rPr lang="en-US" altLang="en-US" sz="2400" dirty="0">
                <a:hlinkClick r:id="rId3"/>
              </a:rPr>
              <a:t>http://www.ssa.gov/pubs/10525.html</a:t>
            </a: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Social Security’s (Program Operations Manual System) for rules on the LIS program at: </a:t>
            </a:r>
            <a:r>
              <a:rPr lang="en-US" altLang="en-US" sz="2400" dirty="0">
                <a:hlinkClick r:id="rId4"/>
              </a:rPr>
              <a:t>http://policy.ssa.gov/poms.nsf/lnx/0603000000</a:t>
            </a: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CMS webpage for resources related to LIS at: </a:t>
            </a:r>
            <a:r>
              <a:rPr lang="en-US" altLang="en-US" sz="2400" dirty="0">
                <a:hlinkClick r:id="rId5"/>
              </a:rPr>
              <a:t>https://www.cms.gov/limitedincomeandresources/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82769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576" y="33526"/>
            <a:ext cx="8344227" cy="680404"/>
          </a:xfrm>
        </p:spPr>
        <p:txBody>
          <a:bodyPr>
            <a:normAutofit/>
          </a:bodyPr>
          <a:lstStyle/>
          <a:p>
            <a:r>
              <a:rPr lang="en-US" sz="2800" dirty="0"/>
              <a:t>Additional Resources (cont.)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873940"/>
            <a:ext cx="8453466" cy="393272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400" dirty="0"/>
              <a:t>Detailed eligibility &amp; coverage chart: </a:t>
            </a:r>
            <a:r>
              <a:rPr lang="en-US" altLang="en-US" sz="2400" dirty="0">
                <a:hlinkClick r:id="rId2"/>
              </a:rPr>
              <a:t>https://www.ncoa.org/resources/part-d-lisextra-help-eligibility-and-coverage-chart/</a:t>
            </a:r>
            <a:r>
              <a:rPr lang="en-US" altLang="en-US" sz="2400" dirty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NCOA’s benefits screening and enrollment service, which includes an online LIS application at: </a:t>
            </a:r>
            <a:r>
              <a:rPr lang="en-US" altLang="en-US" sz="2400" dirty="0">
                <a:hlinkClick r:id="rId3"/>
              </a:rPr>
              <a:t>https://www.BenefitsCheckUp.org</a:t>
            </a:r>
            <a:r>
              <a:rPr lang="en-US" altLang="en-US" sz="2400" dirty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Center for Benefits </a:t>
            </a:r>
            <a:r>
              <a:rPr lang="en-US" altLang="en-US" sz="2400" i="1" dirty="0"/>
              <a:t>Guide to Mailings &amp; Key Events </a:t>
            </a:r>
            <a:r>
              <a:rPr lang="en-US" altLang="en-US" sz="2400" dirty="0"/>
              <a:t>at: </a:t>
            </a:r>
            <a:r>
              <a:rPr lang="en-US" altLang="en-US" sz="2400" dirty="0">
                <a:hlinkClick r:id="rId4"/>
              </a:rPr>
              <a:t>https://www.ncoa.org/wp-content/uploads/AEP-Guide-to-Mailings-and-Key-Events.pdf</a:t>
            </a:r>
            <a:r>
              <a:rPr lang="en-US" altLang="en-US" sz="2400" dirty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NCOA’s resource page on LIS, includes eligibility chart, PSA, and more: </a:t>
            </a:r>
            <a:r>
              <a:rPr lang="en-US" altLang="en-US" sz="2400" dirty="0">
                <a:hlinkClick r:id="rId5"/>
              </a:rPr>
              <a:t>https://www.ncoa.org/economic-security/benefits/prescriptions/lis-extrahelp/</a:t>
            </a:r>
            <a:r>
              <a:rPr lang="en-US" altLang="en-US" sz="2400" dirty="0"/>
              <a:t> </a:t>
            </a:r>
            <a:endParaRPr lang="en-US" altLang="en-US" sz="2400" dirty="0">
              <a:ea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8041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576" y="25434"/>
            <a:ext cx="8344227" cy="680404"/>
          </a:xfrm>
        </p:spPr>
        <p:txBody>
          <a:bodyPr>
            <a:normAutofit/>
          </a:bodyPr>
          <a:lstStyle/>
          <a:p>
            <a:r>
              <a:rPr lang="en-US" sz="2800" dirty="0"/>
              <a:t>Thank You!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1011504"/>
            <a:ext cx="8558663" cy="363332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200" dirty="0">
                <a:ea typeface="Franklin Gothic Book" pitchFamily="34" charset="0"/>
              </a:rPr>
              <a:t>Thank you for participating in the Benefits 101 Series from the Center for Benefits Access at NCOA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200" dirty="0">
                <a:ea typeface="Franklin Gothic Book" pitchFamily="34" charset="0"/>
              </a:rPr>
              <a:t>Learn more about us at:</a:t>
            </a:r>
          </a:p>
          <a:p>
            <a:pPr lvl="1">
              <a:buFont typeface="Arial" charset="0"/>
              <a:buNone/>
            </a:pPr>
            <a:r>
              <a:rPr lang="en-US" altLang="en-US" sz="2200" dirty="0">
                <a:ea typeface="Franklin Gothic Book" pitchFamily="34" charset="0"/>
                <a:hlinkClick r:id="rId2"/>
              </a:rPr>
              <a:t>www.ncoa.org/centerforbenefits</a:t>
            </a:r>
            <a:r>
              <a:rPr lang="en-US" altLang="en-US" sz="2200" dirty="0">
                <a:ea typeface="Franklin Gothic Book" pitchFamily="34" charset="0"/>
              </a:rPr>
              <a:t>  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200" dirty="0">
                <a:ea typeface="Franklin Gothic Book" pitchFamily="34" charset="0"/>
              </a:rPr>
              <a:t>Find other Benefits 101 resources at: </a:t>
            </a:r>
            <a:r>
              <a:rPr lang="en-US" altLang="en-US" sz="2200" dirty="0">
                <a:ea typeface="Franklin Gothic Book" pitchFamily="34" charset="0"/>
                <a:hlinkClick r:id="rId3"/>
              </a:rPr>
              <a:t>www.ncoa.org/resources</a:t>
            </a:r>
            <a:r>
              <a:rPr lang="en-US" altLang="en-US" sz="2200" dirty="0">
                <a:ea typeface="Franklin Gothic Book" pitchFamily="34" charset="0"/>
              </a:rPr>
              <a:t> (search </a:t>
            </a:r>
            <a:r>
              <a:rPr lang="en-US" altLang="en-US" sz="2200">
                <a:ea typeface="Franklin Gothic Book" pitchFamily="34" charset="0"/>
              </a:rPr>
              <a:t>for Benefits 101</a:t>
            </a:r>
            <a:r>
              <a:rPr lang="en-US" altLang="en-US" sz="2200" dirty="0">
                <a:ea typeface="Franklin Gothic Book" pitchFamily="34" charset="0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200" dirty="0">
                <a:ea typeface="Franklin Gothic Book" pitchFamily="34" charset="0"/>
              </a:rPr>
              <a:t>If you have any questions or comments, please contact us at </a:t>
            </a:r>
            <a:r>
              <a:rPr lang="en-US" altLang="en-US" sz="2200" u="sng" dirty="0">
                <a:ea typeface="Franklin Gothic Book" pitchFamily="34" charset="0"/>
                <a:hlinkClick r:id="rId4"/>
              </a:rPr>
              <a:t>centerforbenefits@ncoa.org</a:t>
            </a:r>
            <a:endParaRPr lang="en-US" altLang="en-US" sz="2200" dirty="0">
              <a:ea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953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576" y="25434"/>
            <a:ext cx="8344227" cy="680404"/>
          </a:xfrm>
        </p:spPr>
        <p:txBody>
          <a:bodyPr>
            <a:normAutofit/>
          </a:bodyPr>
          <a:lstStyle/>
          <a:p>
            <a:r>
              <a:rPr lang="en-US" sz="2800" dirty="0"/>
              <a:t>Why Extra Help Matters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58946" y="930586"/>
            <a:ext cx="4615378" cy="388417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en-US" sz="2800" dirty="0"/>
              <a:t>Costs of Medicare Part D drug plans can add up:</a:t>
            </a:r>
          </a:p>
          <a:p>
            <a:pPr lvl="1">
              <a:lnSpc>
                <a:spcPct val="114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/>
              <a:t>Part D plan premium, deductible, and prescription drug copayments/coinsurance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en-US" sz="2800" dirty="0"/>
              <a:t>Poverty among the Medicare population </a:t>
            </a:r>
          </a:p>
          <a:p>
            <a:pPr lvl="1">
              <a:lnSpc>
                <a:spcPct val="114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/>
              <a:t>Half of Medicare beneficiaries had incomes below $26,200 in 2016 (Kaiser Family Foundation)</a:t>
            </a:r>
          </a:p>
          <a:p>
            <a:pPr lvl="1">
              <a:lnSpc>
                <a:spcPct val="114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/>
              <a:t>As more people age into Medicare, population who may qualify for LIS continues to grow </a:t>
            </a:r>
            <a:endParaRPr lang="en-US" altLang="en-US" sz="2800" dirty="0"/>
          </a:p>
          <a:p>
            <a:pPr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800" dirty="0"/>
              <a:t>Average annual value of LIS is $4,000</a:t>
            </a:r>
            <a:endParaRPr lang="en-US" altLang="en-US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2032E4-BFCC-4B88-9316-4D568D83727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19980" y="1221898"/>
            <a:ext cx="3792231" cy="284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17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Benefits of Extra Help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873940"/>
            <a:ext cx="8413006" cy="394891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400" dirty="0"/>
              <a:t>Provides access to prescription drug coverage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Protects people from the Part D Coverage Gap (“donut hole”)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Waives late enrollment penalty for Part D 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Allows continuous Special Enrollment Period (SEP):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Can change plans as often as every month (though not recommended) 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Don’t have to wait until the next Open Enrollment Period (Oct. 15 – Dec. 7) to change plans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Application can trigger application for Medicare Savings Programs (i.e., QMB, SLMB, and QI)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altLang="en-US" sz="2100" dirty="0"/>
              <a:t>Note: If working directly with client, may still want to complete separate MSP application, to expedite MSP award process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846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Who are the Key Federal Players?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954860"/>
            <a:ext cx="8437282" cy="3811349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400" dirty="0"/>
              <a:t>Social Security Administration (SSA) and Centers for Medicare &amp; Medicaid Services (CMS) work together to administer and educate the public about LIS/Extra Help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400" dirty="0"/>
              <a:t>SSA handles application and eligibility determination, also: 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/>
              <a:t>Provides application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/>
              <a:t>Makes eligibility decision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400" dirty="0"/>
              <a:t>CMS administers the program, also: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/>
              <a:t>Handles Part D plan assignment for those eligible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/>
              <a:t>Coordinates subsidies to Part D plans for eligible enrollees</a:t>
            </a:r>
          </a:p>
        </p:txBody>
      </p:sp>
    </p:spTree>
    <p:extLst>
      <p:ext uri="{BB962C8B-B14F-4D97-AF65-F5344CB8AC3E}">
        <p14:creationId xmlns:p14="http://schemas.microsoft.com/office/powerpoint/2010/main" val="3830020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General Eligibility Rules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67037" y="898216"/>
            <a:ext cx="8569466" cy="393272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400" dirty="0"/>
              <a:t>Person must have Medicare Part A and/or Part B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400" dirty="0"/>
              <a:t>Live within the U.S. (50 states or D.C.)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400" dirty="0"/>
              <a:t>Also, most people must meet financial eligibility criteria:</a:t>
            </a:r>
          </a:p>
          <a:p>
            <a:pPr lvl="1">
              <a:lnSpc>
                <a:spcPct val="13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dirty="0"/>
              <a:t>Income test based on the annual Federal Poverty Levels (FPLs)</a:t>
            </a:r>
          </a:p>
          <a:p>
            <a:pPr lvl="1">
              <a:lnSpc>
                <a:spcPct val="13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dirty="0"/>
              <a:t>Resource (also called “asset”) test 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400" dirty="0"/>
              <a:t>Some people are “deemed” eligible (automatically get LIS) because they receive another needs-based benefit:</a:t>
            </a:r>
          </a:p>
          <a:p>
            <a:pPr lvl="1">
              <a:lnSpc>
                <a:spcPct val="13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dirty="0"/>
              <a:t>People who get any kind of Medicaid (community or institutional), Supplemental Security Income (SSI), or are enrolled in a Medicare Savings Program (i.e., QMB, SLMB, QI)</a:t>
            </a:r>
          </a:p>
          <a:p>
            <a:pPr lvl="1">
              <a:lnSpc>
                <a:spcPct val="134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dirty="0"/>
              <a:t>These 3 groups do not need to apply for LIS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400" dirty="0"/>
              <a:t>Once found eligible, everyone gets LIS for </a:t>
            </a:r>
            <a:r>
              <a:rPr lang="en-US" altLang="en-US" sz="2400" i="1" dirty="0"/>
              <a:t>at least </a:t>
            </a:r>
            <a:r>
              <a:rPr lang="en-US" altLang="en-US" sz="2400" dirty="0"/>
              <a:t>the remainder of year</a:t>
            </a:r>
          </a:p>
        </p:txBody>
      </p:sp>
    </p:spTree>
    <p:extLst>
      <p:ext uri="{BB962C8B-B14F-4D97-AF65-F5344CB8AC3E}">
        <p14:creationId xmlns:p14="http://schemas.microsoft.com/office/powerpoint/2010/main" val="1973262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Two Levels of Extra Help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6" y="938677"/>
            <a:ext cx="5896383" cy="373851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en-US" sz="2800" dirty="0"/>
              <a:t>Two levels of help: </a:t>
            </a:r>
          </a:p>
          <a:p>
            <a:pPr lvl="1">
              <a:lnSpc>
                <a:spcPct val="114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/>
              <a:t>Full Help (full subsidy) - for those with lower incomes/fewer resources</a:t>
            </a:r>
          </a:p>
          <a:p>
            <a:pPr lvl="1">
              <a:lnSpc>
                <a:spcPct val="114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/>
              <a:t>Partial Help (partial subsidy) - for those with slightly higher incomes/resources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en-US" sz="2800" dirty="0"/>
              <a:t>Both full and partial subsidies eliminate the Part D coverage gap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en-US" sz="2800" dirty="0"/>
              <a:t>No late enrollment penalty premium for anyone with LIS/Extra Help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73A044-AB08-40F0-80E3-BFFC63098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5009" y="1112984"/>
            <a:ext cx="2521495" cy="1678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525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Full Subsidy Extra Help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575" y="835311"/>
            <a:ext cx="8344227" cy="3787073"/>
          </a:xfrm>
        </p:spPr>
        <p:txBody>
          <a:bodyPr>
            <a:normAutofit/>
          </a:bodyPr>
          <a:lstStyle/>
          <a:p>
            <a:pPr marL="342900" lvl="1" indent="-342900">
              <a:lnSpc>
                <a:spcPct val="114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altLang="en-US" sz="2600" dirty="0"/>
              <a:t>Those who qualify for Full Extra Help pay (in 2018):</a:t>
            </a:r>
          </a:p>
          <a:p>
            <a:pPr marL="742950" lvl="2" indent="-342900">
              <a:lnSpc>
                <a:spcPct val="114000"/>
              </a:lnSpc>
              <a:spcBef>
                <a:spcPts val="0"/>
              </a:spcBef>
            </a:pPr>
            <a:r>
              <a:rPr lang="en-US" altLang="en-US" sz="2200" dirty="0"/>
              <a:t>No Part D plan premium -- as long enrolled in a “benchmark” plan (i.e., a plan below the LIS premium amount)</a:t>
            </a:r>
          </a:p>
          <a:p>
            <a:pPr marL="742950" lvl="2" indent="-342900">
              <a:lnSpc>
                <a:spcPct val="114000"/>
              </a:lnSpc>
              <a:spcBef>
                <a:spcPts val="0"/>
              </a:spcBef>
            </a:pPr>
            <a:r>
              <a:rPr lang="en-US" altLang="en-US" sz="2200" dirty="0"/>
              <a:t>No Part D deductible</a:t>
            </a:r>
          </a:p>
          <a:p>
            <a:pPr marL="742950" lvl="2" indent="-342900">
              <a:lnSpc>
                <a:spcPct val="114000"/>
              </a:lnSpc>
              <a:spcBef>
                <a:spcPts val="0"/>
              </a:spcBef>
            </a:pPr>
            <a:r>
              <a:rPr lang="en-US" altLang="en-US" sz="2200" dirty="0"/>
              <a:t>Copays up to $3.35 generic/$8.35 brand-name drugs (certain people with income below 100% FPL pay $1.25 generic/$3.70 brand-name drugs)</a:t>
            </a:r>
          </a:p>
          <a:p>
            <a:pPr marL="742950" lvl="2" indent="-342900">
              <a:lnSpc>
                <a:spcPct val="114000"/>
              </a:lnSpc>
              <a:spcBef>
                <a:spcPts val="0"/>
              </a:spcBef>
            </a:pPr>
            <a:r>
              <a:rPr lang="en-US" altLang="en-US" sz="2200" dirty="0"/>
              <a:t>No copays after reaching $5,000 limit</a:t>
            </a:r>
          </a:p>
        </p:txBody>
      </p:sp>
    </p:spTree>
    <p:extLst>
      <p:ext uri="{BB962C8B-B14F-4D97-AF65-F5344CB8AC3E}">
        <p14:creationId xmlns:p14="http://schemas.microsoft.com/office/powerpoint/2010/main" val="596697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Full Subsidy Extra Help in 2018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807030"/>
              </p:ext>
            </p:extLst>
          </p:nvPr>
        </p:nvGraphicFramePr>
        <p:xfrm>
          <a:off x="979136" y="906307"/>
          <a:ext cx="6534365" cy="3164451"/>
        </p:xfrm>
        <a:graphic>
          <a:graphicData uri="http://schemas.openxmlformats.org/drawingml/2006/table">
            <a:tbl>
              <a:tblPr/>
              <a:tblGrid>
                <a:gridCol w="3252555">
                  <a:extLst>
                    <a:ext uri="{9D8B030D-6E8A-4147-A177-3AD203B41FA5}">
                      <a16:colId xmlns:a16="http://schemas.microsoft.com/office/drawing/2014/main" val="2102756678"/>
                    </a:ext>
                  </a:extLst>
                </a:gridCol>
                <a:gridCol w="1610499">
                  <a:extLst>
                    <a:ext uri="{9D8B030D-6E8A-4147-A177-3AD203B41FA5}">
                      <a16:colId xmlns:a16="http://schemas.microsoft.com/office/drawing/2014/main" val="3913145486"/>
                    </a:ext>
                  </a:extLst>
                </a:gridCol>
                <a:gridCol w="1671311">
                  <a:extLst>
                    <a:ext uri="{9D8B030D-6E8A-4147-A177-3AD203B41FA5}">
                      <a16:colId xmlns:a16="http://schemas.microsoft.com/office/drawing/2014/main" val="1850614907"/>
                    </a:ext>
                  </a:extLst>
                </a:gridCol>
              </a:tblGrid>
              <a:tr h="25773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Eligibility in 48 States &amp; DC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669371"/>
                  </a:ext>
                </a:extLst>
              </a:tr>
              <a:tr h="257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Single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Couple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26416"/>
                  </a:ext>
                </a:extLst>
              </a:tr>
              <a:tr h="498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income (up to 135% FPL)*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$1,366/$1,386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$1,852/$1,872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2648357"/>
                  </a:ext>
                </a:extLst>
              </a:tr>
              <a:tr h="257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Resource levels**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$7,560/$9,060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$11,340/$14,340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876560"/>
                  </a:ext>
                </a:extLst>
              </a:tr>
              <a:tr h="25773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Eligibility in Alaska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29356"/>
                  </a:ext>
                </a:extLst>
              </a:tr>
              <a:tr h="498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income (up to 135% FPL)*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$1,708/$1,728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$2,315/$2,335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0317900"/>
                  </a:ext>
                </a:extLst>
              </a:tr>
              <a:tr h="257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Resource levels**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$7,560/$9,060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$11,340/$14,340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470394"/>
                  </a:ext>
                </a:extLst>
              </a:tr>
              <a:tr h="25773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Eligibility in Hawaii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140300"/>
                  </a:ext>
                </a:extLst>
              </a:tr>
              <a:tr h="3938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income (up to 135% FPL)*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$1,571/$1,591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$2,130/$2,150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077526"/>
                  </a:ext>
                </a:extLst>
              </a:tr>
              <a:tr h="22704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Resource levels**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$7,560/$9,060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$11,340/$14,340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44031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75963" y="4175491"/>
            <a:ext cx="4347492" cy="464743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eaLnBrk="0" hangingPunct="0">
              <a:spcBef>
                <a:spcPct val="20000"/>
              </a:spcBef>
              <a:buClr>
                <a:srgbClr val="003767"/>
              </a:buClr>
              <a:buSzPct val="80000"/>
            </a:pPr>
            <a:r>
              <a:rPr lang="en-US" sz="1100" dirty="0">
                <a:solidFill>
                  <a:srgbClr val="003767"/>
                </a:solidFill>
                <a:latin typeface="Arial" panose="020B0604020202020204" pitchFamily="34" charset="0"/>
                <a:ea typeface="ヒラギノ角ゴ Pro W3" charset="-128"/>
                <a:cs typeface="Arial" panose="020B0604020202020204" pitchFamily="34" charset="0"/>
              </a:rPr>
              <a:t>* Figures reflect without/with $20 monthly income disregard</a:t>
            </a:r>
          </a:p>
          <a:p>
            <a:pPr eaLnBrk="0" hangingPunct="0">
              <a:spcBef>
                <a:spcPct val="20000"/>
              </a:spcBef>
              <a:buClr>
                <a:srgbClr val="003767"/>
              </a:buClr>
              <a:buSzPct val="80000"/>
            </a:pPr>
            <a:r>
              <a:rPr lang="en-US" sz="1100" dirty="0">
                <a:solidFill>
                  <a:srgbClr val="003767"/>
                </a:solidFill>
                <a:latin typeface="Arial" panose="020B0604020202020204" pitchFamily="34" charset="0"/>
                <a:ea typeface="ヒラギノ角ゴ Pro W3" charset="-128"/>
                <a:cs typeface="Arial" panose="020B0604020202020204" pitchFamily="34" charset="0"/>
              </a:rPr>
              <a:t>** Figures reflect without/with $1,500 per person burial allowance</a:t>
            </a:r>
          </a:p>
        </p:txBody>
      </p:sp>
    </p:spTree>
    <p:extLst>
      <p:ext uri="{BB962C8B-B14F-4D97-AF65-F5344CB8AC3E}">
        <p14:creationId xmlns:p14="http://schemas.microsoft.com/office/powerpoint/2010/main" val="362929347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NCOA">
      <a:dk1>
        <a:sysClr val="windowText" lastClr="000000"/>
      </a:dk1>
      <a:lt1>
        <a:sysClr val="window" lastClr="FFFFFF"/>
      </a:lt1>
      <a:dk2>
        <a:srgbClr val="1F3D7C"/>
      </a:dk2>
      <a:lt2>
        <a:srgbClr val="F6F5EE"/>
      </a:lt2>
      <a:accent1>
        <a:srgbClr val="F9BF12"/>
      </a:accent1>
      <a:accent2>
        <a:srgbClr val="6EBF49"/>
      </a:accent2>
      <a:accent3>
        <a:srgbClr val="F47735"/>
      </a:accent3>
      <a:accent4>
        <a:srgbClr val="74489D"/>
      </a:accent4>
      <a:accent5>
        <a:srgbClr val="B3373C"/>
      </a:accent5>
      <a:accent6>
        <a:srgbClr val="4BACC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tent Slides">
  <a:themeElements>
    <a:clrScheme name="NCOA">
      <a:dk1>
        <a:sysClr val="windowText" lastClr="000000"/>
      </a:dk1>
      <a:lt1>
        <a:sysClr val="window" lastClr="FFFFFF"/>
      </a:lt1>
      <a:dk2>
        <a:srgbClr val="1F3D7C"/>
      </a:dk2>
      <a:lt2>
        <a:srgbClr val="F6F5EE"/>
      </a:lt2>
      <a:accent1>
        <a:srgbClr val="F9BF12"/>
      </a:accent1>
      <a:accent2>
        <a:srgbClr val="6EBF49"/>
      </a:accent2>
      <a:accent3>
        <a:srgbClr val="F47735"/>
      </a:accent3>
      <a:accent4>
        <a:srgbClr val="74489D"/>
      </a:accent4>
      <a:accent5>
        <a:srgbClr val="B3373C"/>
      </a:accent5>
      <a:accent6>
        <a:srgbClr val="4BACC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/>
      <a:lstStyle>
        <a:defPPr marL="173038" indent="-173038" eaLnBrk="0" hangingPunct="0">
          <a:spcBef>
            <a:spcPct val="20000"/>
          </a:spcBef>
          <a:buClr>
            <a:srgbClr val="003767"/>
          </a:buClr>
          <a:buSzPct val="80000"/>
          <a:buFont typeface="Wingdings" charset="2"/>
          <a:buChar char="§"/>
          <a:defRPr sz="1600" dirty="0" smtClean="0">
            <a:solidFill>
              <a:srgbClr val="003767"/>
            </a:solidFill>
            <a:latin typeface="Franklin Gothic Book"/>
            <a:ea typeface="ヒラギノ角ゴ Pro W3" charset="-128"/>
            <a:cs typeface="Franklin Gothic Book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0EABBC07E7874F9EA3EE2745D4025E" ma:contentTypeVersion="5" ma:contentTypeDescription="Create a new document." ma:contentTypeScope="" ma:versionID="8163ff440ad2469146fac37400b153c7">
  <xsd:schema xmlns:xsd="http://www.w3.org/2001/XMLSchema" xmlns:xs="http://www.w3.org/2001/XMLSchema" xmlns:p="http://schemas.microsoft.com/office/2006/metadata/properties" xmlns:ns2="837778d2-d3c0-4c0d-8dc3-cf70ec86f171" xmlns:ns3="5dce887c-6c8b-467a-8bae-a6d8d48f2795" targetNamespace="http://schemas.microsoft.com/office/2006/metadata/properties" ma:root="true" ma:fieldsID="a4eadca757c82244619e4fc4085e86dd" ns2:_="" ns3:_="">
    <xsd:import namespace="837778d2-d3c0-4c0d-8dc3-cf70ec86f171"/>
    <xsd:import namespace="5dce887c-6c8b-467a-8bae-a6d8d48f279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7778d2-d3c0-4c0d-8dc3-cf70ec86f1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ce887c-6c8b-467a-8bae-a6d8d48f27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37778d2-d3c0-4c0d-8dc3-cf70ec86f171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0B8B944-6B86-4E64-A32A-6FC04871300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7977C3-B2B7-4A97-9346-41F23A6313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7778d2-d3c0-4c0d-8dc3-cf70ec86f171"/>
    <ds:schemaRef ds:uri="5dce887c-6c8b-467a-8bae-a6d8d48f27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F374CB-B052-4316-B71F-23C8A128635E}">
  <ds:schemaRefs>
    <ds:schemaRef ds:uri="http://purl.org/dc/elements/1.1/"/>
    <ds:schemaRef ds:uri="http://www.w3.org/XML/1998/namespace"/>
    <ds:schemaRef ds:uri="5dce887c-6c8b-467a-8bae-a6d8d48f2795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terms/"/>
    <ds:schemaRef ds:uri="837778d2-d3c0-4c0d-8dc3-cf70ec86f171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5098</TotalTime>
  <Words>1851</Words>
  <Application>Microsoft Office PowerPoint</Application>
  <PresentationFormat>On-screen Show (16:9)</PresentationFormat>
  <Paragraphs>204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Courier New</vt:lpstr>
      <vt:lpstr>Franklin Gothic Book</vt:lpstr>
      <vt:lpstr>Wingdings</vt:lpstr>
      <vt:lpstr>ヒラギノ角ゴ Pro W3</vt:lpstr>
      <vt:lpstr>Title Slides</vt:lpstr>
      <vt:lpstr>Content Slides</vt:lpstr>
      <vt:lpstr>Benefits 101:  The Part D Low Income Subsidy (LIS/Extra Help)  April 2018</vt:lpstr>
      <vt:lpstr>What We’ll Cover</vt:lpstr>
      <vt:lpstr>Why Extra Help Matters</vt:lpstr>
      <vt:lpstr>Benefits of Extra Help</vt:lpstr>
      <vt:lpstr>Who are the Key Federal Players?</vt:lpstr>
      <vt:lpstr>General Eligibility Rules</vt:lpstr>
      <vt:lpstr>Two Levels of Extra Help</vt:lpstr>
      <vt:lpstr>Full Subsidy Extra Help</vt:lpstr>
      <vt:lpstr>Full Subsidy Extra Help in 2018</vt:lpstr>
      <vt:lpstr>Partial Subsidy Extra Help</vt:lpstr>
      <vt:lpstr>Partial Subsidy Extra Help in 2018</vt:lpstr>
      <vt:lpstr>Income Test</vt:lpstr>
      <vt:lpstr>Resource Test</vt:lpstr>
      <vt:lpstr>Two Ways to Apply for Extra Help</vt:lpstr>
      <vt:lpstr>Tips to Apply for Extra Help</vt:lpstr>
      <vt:lpstr>Tips to Apply for Extra Help (cont.)</vt:lpstr>
      <vt:lpstr>My Client Qualifies—Now What? </vt:lpstr>
      <vt:lpstr>My Client Qualifies—Now What? (cont.)</vt:lpstr>
      <vt:lpstr>My Client Qualifies—Now What? (cont.)</vt:lpstr>
      <vt:lpstr>Ways to Help Your Clients</vt:lpstr>
      <vt:lpstr>Additional Resources</vt:lpstr>
      <vt:lpstr>Additional Resources (cont.)</vt:lpstr>
      <vt:lpstr>Thank You!</vt:lpstr>
    </vt:vector>
  </TitlesOfParts>
  <Company>National Council on Aging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NCOA PPT Template</dc:title>
  <dc:creator>National Council on Aging</dc:creator>
  <cp:lastModifiedBy>Kathy Heyman</cp:lastModifiedBy>
  <cp:revision>377</cp:revision>
  <dcterms:created xsi:type="dcterms:W3CDTF">2011-08-25T21:05:55Z</dcterms:created>
  <dcterms:modified xsi:type="dcterms:W3CDTF">2018-04-27T14:21:25Z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0x010100100EABBC07E7874F9EA3EE2745D4025E</vt:lpwstr>
  </property>
</Properties>
</file>