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4"/>
    <p:sldMasterId id="2147483648" r:id="rId5"/>
  </p:sldMasterIdLst>
  <p:notesMasterIdLst>
    <p:notesMasterId r:id="rId24"/>
  </p:notesMasterIdLst>
  <p:handoutMasterIdLst>
    <p:handoutMasterId r:id="rId25"/>
  </p:handoutMasterIdLst>
  <p:sldIdLst>
    <p:sldId id="317" r:id="rId6"/>
    <p:sldId id="357" r:id="rId7"/>
    <p:sldId id="360" r:id="rId8"/>
    <p:sldId id="358" r:id="rId9"/>
    <p:sldId id="362" r:id="rId10"/>
    <p:sldId id="363" r:id="rId11"/>
    <p:sldId id="359" r:id="rId12"/>
    <p:sldId id="361" r:id="rId13"/>
    <p:sldId id="364" r:id="rId14"/>
    <p:sldId id="365" r:id="rId15"/>
    <p:sldId id="366" r:id="rId16"/>
    <p:sldId id="367" r:id="rId17"/>
    <p:sldId id="368" r:id="rId18"/>
    <p:sldId id="369" r:id="rId19"/>
    <p:sldId id="370" r:id="rId20"/>
    <p:sldId id="371" r:id="rId21"/>
    <p:sldId id="372" r:id="rId22"/>
    <p:sldId id="335" r:id="rId23"/>
  </p:sldIdLst>
  <p:sldSz cx="9144000" cy="5143500" type="screen16x9"/>
  <p:notesSz cx="7010400" cy="9296400"/>
  <p:defaultText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3D7C"/>
    <a:srgbClr val="000000"/>
    <a:srgbClr val="FFFFFF"/>
    <a:srgbClr val="F9BF12"/>
    <a:srgbClr val="FDB813"/>
    <a:srgbClr val="1F419B"/>
    <a:srgbClr val="2041A5"/>
    <a:srgbClr val="0037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704" autoAdjust="0"/>
    <p:restoredTop sz="93064" autoAdjust="0"/>
  </p:normalViewPr>
  <p:slideViewPr>
    <p:cSldViewPr snapToGrid="0" snapToObjects="1">
      <p:cViewPr varScale="1">
        <p:scale>
          <a:sx n="84" d="100"/>
          <a:sy n="84" d="100"/>
        </p:scale>
        <p:origin x="350" y="72"/>
      </p:cViewPr>
      <p:guideLst>
        <p:guide orient="horz" pos="1620"/>
        <p:guide pos="2880"/>
      </p:guideLst>
    </p:cSldViewPr>
  </p:slideViewPr>
  <p:notesTextViewPr>
    <p:cViewPr>
      <p:scale>
        <a:sx n="3" d="2"/>
        <a:sy n="3" d="2"/>
      </p:scale>
      <p:origin x="0" y="0"/>
    </p:cViewPr>
  </p:notesTextViewPr>
  <p:sorterViewPr>
    <p:cViewPr>
      <p:scale>
        <a:sx n="66" d="100"/>
        <a:sy n="66" d="100"/>
      </p:scale>
      <p:origin x="0" y="0"/>
    </p:cViewPr>
  </p:sorterViewPr>
  <p:notesViewPr>
    <p:cSldViewPr snapToGrid="0" snapToObjects="1">
      <p:cViewPr varScale="1">
        <p:scale>
          <a:sx n="91" d="100"/>
          <a:sy n="91" d="100"/>
        </p:scale>
        <p:origin x="3158"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4525A24-D235-46B4-B58D-0420FE295955}" type="datetimeFigureOut">
              <a:rPr lang="en-US" smtClean="0"/>
              <a:t>4/27/2018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F117387E-E92D-4449-B207-F912BF37FA92}" type="slidenum">
              <a:rPr lang="en-US" smtClean="0"/>
              <a:t>‹#›</a:t>
            </a:fld>
            <a:endParaRPr lang="en-US"/>
          </a:p>
        </p:txBody>
      </p:sp>
    </p:spTree>
    <p:extLst>
      <p:ext uri="{BB962C8B-B14F-4D97-AF65-F5344CB8AC3E}">
        <p14:creationId xmlns:p14="http://schemas.microsoft.com/office/powerpoint/2010/main" val="7402198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263EA26-9C7C-EE43-90B0-D6D9EA77EB5F}" type="datetimeFigureOut">
              <a:rPr lang="en-US" smtClean="0"/>
              <a:pPr/>
              <a:t>4/27/2018</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DADA8AD-698D-444A-82A1-27588ABEAAD4}" type="slidenum">
              <a:rPr lang="en-US" smtClean="0"/>
              <a:pPr/>
              <a:t>‹#›</a:t>
            </a:fld>
            <a:endParaRPr lang="en-US" dirty="0"/>
          </a:p>
        </p:txBody>
      </p:sp>
    </p:spTree>
    <p:extLst>
      <p:ext uri="{BB962C8B-B14F-4D97-AF65-F5344CB8AC3E}">
        <p14:creationId xmlns:p14="http://schemas.microsoft.com/office/powerpoint/2010/main" val="2962913630"/>
      </p:ext>
    </p:extLst>
  </p:cSld>
  <p:clrMap bg1="lt1" tx1="dk1" bg2="lt2" tx2="dk2" accent1="accent1" accent2="accent2" accent3="accent3" accent4="accent4" accent5="accent5" accent6="accent6" hlink="hlink" folHlink="folHlink"/>
  <p:notesStyle>
    <a:lvl1pPr marL="0" algn="l" defTabSz="342900" rtl="0" eaLnBrk="1" latinLnBrk="0" hangingPunct="1">
      <a:defRPr sz="900" kern="1200">
        <a:solidFill>
          <a:schemeClr val="tx1"/>
        </a:solidFill>
        <a:latin typeface="+mn-lt"/>
        <a:ea typeface="+mn-ea"/>
        <a:cs typeface="+mn-cs"/>
      </a:defRPr>
    </a:lvl1pPr>
    <a:lvl2pPr marL="342900" algn="l" defTabSz="342900" rtl="0" eaLnBrk="1" latinLnBrk="0" hangingPunct="1">
      <a:defRPr sz="900" kern="1200">
        <a:solidFill>
          <a:schemeClr val="tx1"/>
        </a:solidFill>
        <a:latin typeface="+mn-lt"/>
        <a:ea typeface="+mn-ea"/>
        <a:cs typeface="+mn-cs"/>
      </a:defRPr>
    </a:lvl2pPr>
    <a:lvl3pPr marL="685800" algn="l" defTabSz="342900" rtl="0" eaLnBrk="1" latinLnBrk="0" hangingPunct="1">
      <a:defRPr sz="900" kern="1200">
        <a:solidFill>
          <a:schemeClr val="tx1"/>
        </a:solidFill>
        <a:latin typeface="+mn-lt"/>
        <a:ea typeface="+mn-ea"/>
        <a:cs typeface="+mn-cs"/>
      </a:defRPr>
    </a:lvl3pPr>
    <a:lvl4pPr marL="1028700" algn="l" defTabSz="342900" rtl="0" eaLnBrk="1" latinLnBrk="0" hangingPunct="1">
      <a:defRPr sz="900" kern="1200">
        <a:solidFill>
          <a:schemeClr val="tx1"/>
        </a:solidFill>
        <a:latin typeface="+mn-lt"/>
        <a:ea typeface="+mn-ea"/>
        <a:cs typeface="+mn-cs"/>
      </a:defRPr>
    </a:lvl4pPr>
    <a:lvl5pPr marL="1371600" algn="l" defTabSz="342900" rtl="0" eaLnBrk="1" latinLnBrk="0" hangingPunct="1">
      <a:defRPr sz="900" kern="1200">
        <a:solidFill>
          <a:schemeClr val="tx1"/>
        </a:solidFill>
        <a:latin typeface="+mn-lt"/>
        <a:ea typeface="+mn-ea"/>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ADA8AD-698D-444A-82A1-27588ABEAAD4}" type="slidenum">
              <a:rPr lang="en-US" smtClean="0"/>
              <a:pPr/>
              <a:t>15</a:t>
            </a:fld>
            <a:endParaRPr lang="en-US" dirty="0"/>
          </a:p>
        </p:txBody>
      </p:sp>
    </p:spTree>
    <p:extLst>
      <p:ext uri="{BB962C8B-B14F-4D97-AF65-F5344CB8AC3E}">
        <p14:creationId xmlns:p14="http://schemas.microsoft.com/office/powerpoint/2010/main" val="2460116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2" name="Title 1"/>
          <p:cNvSpPr>
            <a:spLocks noGrp="1"/>
          </p:cNvSpPr>
          <p:nvPr>
            <p:ph type="title"/>
          </p:nvPr>
        </p:nvSpPr>
        <p:spPr>
          <a:xfrm>
            <a:off x="152400" y="165117"/>
            <a:ext cx="8848531" cy="1061799"/>
          </a:xfrm>
          <a:prstGeom prst="rect">
            <a:avLst/>
          </a:prstGeom>
        </p:spPr>
        <p:txBody>
          <a:bodyPr anchor="t" anchorCtr="0"/>
          <a:lstStyle>
            <a:lvl1pPr>
              <a:defRPr b="1"/>
            </a:lvl1pPr>
          </a:lstStyle>
          <a:p>
            <a:r>
              <a:rPr lang="en-US" dirty="0"/>
              <a:t>Click to edit Master title style</a:t>
            </a:r>
          </a:p>
        </p:txBody>
      </p:sp>
      <p:sp>
        <p:nvSpPr>
          <p:cNvPr id="6" name="Text Placeholder 5"/>
          <p:cNvSpPr>
            <a:spLocks noGrp="1"/>
          </p:cNvSpPr>
          <p:nvPr>
            <p:ph type="body" sz="quarter" idx="10" hasCustomPrompt="1"/>
          </p:nvPr>
        </p:nvSpPr>
        <p:spPr>
          <a:xfrm>
            <a:off x="5740400" y="1728441"/>
            <a:ext cx="3260531" cy="401301"/>
          </a:xfrm>
          <a:prstGeom prst="rect">
            <a:avLst/>
          </a:prstGeom>
        </p:spPr>
        <p:txBody>
          <a:bodyPr>
            <a:normAutofit/>
          </a:bodyPr>
          <a:lstStyle>
            <a:lvl1pPr algn="r">
              <a:defRPr lang="en-US" sz="2400" dirty="0"/>
            </a:lvl1pPr>
          </a:lstStyle>
          <a:p>
            <a:pPr algn="r"/>
            <a:r>
              <a:rPr lang="en-US" dirty="0">
                <a:solidFill>
                  <a:schemeClr val="tx2"/>
                </a:solidFill>
              </a:rPr>
              <a:t>Date</a:t>
            </a:r>
          </a:p>
        </p:txBody>
      </p:sp>
    </p:spTree>
    <p:extLst>
      <p:ext uri="{BB962C8B-B14F-4D97-AF65-F5344CB8AC3E}">
        <p14:creationId xmlns:p14="http://schemas.microsoft.com/office/powerpoint/2010/main" val="677519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2">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01C7289-0920-494E-A8C7-25FDD1A43039}"/>
              </a:ext>
            </a:extLst>
          </p:cNvPr>
          <p:cNvSpPr/>
          <p:nvPr userDrawn="1"/>
        </p:nvSpPr>
        <p:spPr>
          <a:xfrm>
            <a:off x="335667" y="-1"/>
            <a:ext cx="8330814" cy="5143501"/>
          </a:xfrm>
          <a:prstGeom prst="rect">
            <a:avLst/>
          </a:prstGeom>
          <a:solidFill>
            <a:srgbClr val="FFFF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E9D21194-1A02-41AF-9971-5C967FE01741}"/>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1" y="0"/>
            <a:ext cx="9144000" cy="5143500"/>
          </a:xfrm>
          <a:prstGeom prst="rect">
            <a:avLst/>
          </a:prstGeom>
        </p:spPr>
      </p:pic>
      <p:pic>
        <p:nvPicPr>
          <p:cNvPr id="17" name="Picture 16">
            <a:extLst>
              <a:ext uri="{FF2B5EF4-FFF2-40B4-BE49-F238E27FC236}">
                <a16:creationId xmlns:a16="http://schemas.microsoft.com/office/drawing/2014/main" id="{8681E4F7-431C-40D1-A630-5ACEE4EAF2E1}"/>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72685" y="2590191"/>
            <a:ext cx="2164085" cy="606553"/>
          </a:xfrm>
          <a:prstGeom prst="rect">
            <a:avLst/>
          </a:prstGeom>
        </p:spPr>
      </p:pic>
      <p:sp>
        <p:nvSpPr>
          <p:cNvPr id="2" name="Title 1"/>
          <p:cNvSpPr>
            <a:spLocks noGrp="1"/>
          </p:cNvSpPr>
          <p:nvPr>
            <p:ph type="title"/>
          </p:nvPr>
        </p:nvSpPr>
        <p:spPr>
          <a:xfrm>
            <a:off x="3402956" y="635605"/>
            <a:ext cx="5555849" cy="4179463"/>
          </a:xfrm>
          <a:prstGeom prst="rect">
            <a:avLst/>
          </a:prstGeom>
        </p:spPr>
        <p:txBody>
          <a:bodyPr anchor="t" anchorCtr="0"/>
          <a:lstStyle>
            <a:lvl1pPr>
              <a:defRPr b="1"/>
            </a:lvl1pPr>
          </a:lstStyle>
          <a:p>
            <a:r>
              <a:rPr lang="en-US" dirty="0"/>
              <a:t>Click to edit Master title style</a:t>
            </a:r>
          </a:p>
        </p:txBody>
      </p:sp>
    </p:spTree>
    <p:extLst>
      <p:ext uri="{BB962C8B-B14F-4D97-AF65-F5344CB8AC3E}">
        <p14:creationId xmlns:p14="http://schemas.microsoft.com/office/powerpoint/2010/main" val="2777954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3">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01C7289-0920-494E-A8C7-25FDD1A43039}"/>
              </a:ext>
            </a:extLst>
          </p:cNvPr>
          <p:cNvSpPr/>
          <p:nvPr userDrawn="1"/>
        </p:nvSpPr>
        <p:spPr>
          <a:xfrm>
            <a:off x="-1" y="-1"/>
            <a:ext cx="9144001" cy="5143501"/>
          </a:xfrm>
          <a:prstGeom prst="rect">
            <a:avLst/>
          </a:prstGeom>
          <a:solidFill>
            <a:srgbClr val="FFFF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B2BF24DA-2DD5-425E-B8FE-89AA2609A7F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926134" y="2569577"/>
            <a:ext cx="3651513" cy="3530280"/>
          </a:xfrm>
          <a:prstGeom prst="rect">
            <a:avLst/>
          </a:prstGeom>
        </p:spPr>
      </p:pic>
      <p:pic>
        <p:nvPicPr>
          <p:cNvPr id="7" name="Picture 25">
            <a:extLst>
              <a:ext uri="{FF2B5EF4-FFF2-40B4-BE49-F238E27FC236}">
                <a16:creationId xmlns:a16="http://schemas.microsoft.com/office/drawing/2014/main" id="{4ADC3BC9-FE4D-4422-9BF1-AA320D80069A}"/>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bwMode="auto">
          <a:xfrm>
            <a:off x="7077983" y="4068590"/>
            <a:ext cx="1901098" cy="532254"/>
          </a:xfrm>
          <a:prstGeom prst="rect">
            <a:avLst/>
          </a:prstGeom>
          <a:noFill/>
          <a:ln w="9525">
            <a:noFill/>
            <a:miter lim="800000"/>
            <a:headEnd/>
            <a:tailEnd/>
          </a:ln>
        </p:spPr>
      </p:pic>
      <p:sp>
        <p:nvSpPr>
          <p:cNvPr id="8" name="Title 7">
            <a:extLst>
              <a:ext uri="{FF2B5EF4-FFF2-40B4-BE49-F238E27FC236}">
                <a16:creationId xmlns:a16="http://schemas.microsoft.com/office/drawing/2014/main" id="{8E852F0E-5EDC-491C-BC41-BB0DE55112A1}"/>
              </a:ext>
            </a:extLst>
          </p:cNvPr>
          <p:cNvSpPr>
            <a:spLocks noGrp="1"/>
          </p:cNvSpPr>
          <p:nvPr>
            <p:ph type="title"/>
          </p:nvPr>
        </p:nvSpPr>
        <p:spPr>
          <a:xfrm>
            <a:off x="92597" y="274638"/>
            <a:ext cx="8958806" cy="2410689"/>
          </a:xfrm>
          <a:prstGeom prst="rect">
            <a:avLst/>
          </a:prstGeom>
        </p:spPr>
        <p:txBody>
          <a:bodyPr/>
          <a:lstStyle>
            <a:lvl1pPr>
              <a:defRPr b="1"/>
            </a:lvl1pPr>
          </a:lstStyle>
          <a:p>
            <a:r>
              <a:rPr lang="en-US" dirty="0"/>
              <a:t>Click to edit Master title style</a:t>
            </a:r>
          </a:p>
        </p:txBody>
      </p:sp>
      <p:sp>
        <p:nvSpPr>
          <p:cNvPr id="11" name="Text Placeholder 10">
            <a:extLst>
              <a:ext uri="{FF2B5EF4-FFF2-40B4-BE49-F238E27FC236}">
                <a16:creationId xmlns:a16="http://schemas.microsoft.com/office/drawing/2014/main" id="{2CACFCF9-8603-4CE3-9029-360570B43C71}"/>
              </a:ext>
            </a:extLst>
          </p:cNvPr>
          <p:cNvSpPr>
            <a:spLocks noGrp="1"/>
          </p:cNvSpPr>
          <p:nvPr>
            <p:ph type="body" sz="quarter" idx="10" hasCustomPrompt="1"/>
          </p:nvPr>
        </p:nvSpPr>
        <p:spPr>
          <a:xfrm>
            <a:off x="92597" y="2847372"/>
            <a:ext cx="5833537" cy="1990845"/>
          </a:xfrm>
          <a:prstGeom prst="rect">
            <a:avLst/>
          </a:prstGeom>
        </p:spPr>
        <p:txBody>
          <a:bodyPr/>
          <a:lstStyle>
            <a:lvl1pPr>
              <a:defRPr sz="3200">
                <a:solidFill>
                  <a:schemeClr val="tx2"/>
                </a:solidFill>
              </a:defRPr>
            </a:lvl1pPr>
          </a:lstStyle>
          <a:p>
            <a:pPr lvl="0"/>
            <a:r>
              <a:rPr lang="en-US" dirty="0"/>
              <a:t>Click to edit subtitle</a:t>
            </a:r>
          </a:p>
        </p:txBody>
      </p:sp>
    </p:spTree>
    <p:extLst>
      <p:ext uri="{BB962C8B-B14F-4D97-AF65-F5344CB8AC3E}">
        <p14:creationId xmlns:p14="http://schemas.microsoft.com/office/powerpoint/2010/main" val="1088861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42577" y="81862"/>
            <a:ext cx="8714853" cy="637466"/>
          </a:xfrm>
          <a:prstGeom prst="rect">
            <a:avLst/>
          </a:prstGeom>
        </p:spPr>
        <p:txBody>
          <a:bodyPr vert="horz">
            <a:normAutofit/>
          </a:bodyPr>
          <a:lstStyle>
            <a:lvl1pPr algn="l">
              <a:defRPr sz="3200" b="1" i="0">
                <a:solidFill>
                  <a:schemeClr val="tx2"/>
                </a:solidFill>
                <a:latin typeface="Arial" panose="020B0604020202020204" pitchFamily="34" charset="0"/>
                <a:cs typeface="Arial" panose="020B0604020202020204" pitchFamily="34" charset="0"/>
              </a:defRPr>
            </a:lvl1pPr>
          </a:lstStyle>
          <a:p>
            <a:r>
              <a:rPr lang="en-US" dirty="0"/>
              <a:t>Title of Slide</a:t>
            </a:r>
          </a:p>
        </p:txBody>
      </p:sp>
      <p:sp>
        <p:nvSpPr>
          <p:cNvPr id="7" name="Text Placeholder 6"/>
          <p:cNvSpPr>
            <a:spLocks noGrp="1"/>
          </p:cNvSpPr>
          <p:nvPr>
            <p:ph type="body" sz="quarter" idx="10"/>
          </p:nvPr>
        </p:nvSpPr>
        <p:spPr>
          <a:xfrm>
            <a:off x="342902" y="887347"/>
            <a:ext cx="8714527" cy="3900358"/>
          </a:xfrm>
          <a:prstGeom prst="rect">
            <a:avLst/>
          </a:prstGeom>
        </p:spPr>
        <p:txBody>
          <a:bodyPr vert="horz">
            <a:normAutofit/>
          </a:bodyPr>
          <a:lstStyle>
            <a:lvl1pPr marL="342882" indent="-342882">
              <a:buClr>
                <a:schemeClr val="tx2"/>
              </a:buClr>
              <a:buFont typeface="Arial" panose="020B0604020202020204" pitchFamily="34" charset="0"/>
              <a:buChar char="•"/>
              <a:defRPr sz="3600" b="0" i="0">
                <a:solidFill>
                  <a:schemeClr val="tx1"/>
                </a:solidFill>
                <a:latin typeface="Arial" panose="020B0604020202020204" pitchFamily="34" charset="0"/>
                <a:cs typeface="Arial" panose="020B0604020202020204" pitchFamily="34" charset="0"/>
              </a:defRPr>
            </a:lvl1pPr>
            <a:lvl2pPr marL="742913" indent="-285737">
              <a:buClr>
                <a:schemeClr val="tx2"/>
              </a:buClr>
              <a:buSzPct val="60000"/>
              <a:buFont typeface="Courier New" panose="02070309020205020404" pitchFamily="49" charset="0"/>
              <a:buChar char="o"/>
              <a:defRPr sz="3200" b="0" i="0">
                <a:solidFill>
                  <a:schemeClr val="tx1"/>
                </a:solidFill>
                <a:latin typeface="Arial" panose="020B0604020202020204" pitchFamily="34" charset="0"/>
                <a:cs typeface="Arial" panose="020B0604020202020204" pitchFamily="34" charset="0"/>
              </a:defRPr>
            </a:lvl2pPr>
            <a:lvl3pPr marL="1257238" indent="-342882">
              <a:buClr>
                <a:schemeClr val="tx2"/>
              </a:buClr>
              <a:buFont typeface="Wingdings" panose="05000000000000000000" pitchFamily="2" charset="2"/>
              <a:buChar char="§"/>
              <a:defRPr sz="2800" b="0" i="0">
                <a:solidFill>
                  <a:schemeClr val="tx1"/>
                </a:solidFill>
                <a:latin typeface="Arial" panose="020B0604020202020204" pitchFamily="34" charset="0"/>
                <a:cs typeface="Arial" panose="020B0604020202020204" pitchFamily="34" charset="0"/>
              </a:defRPr>
            </a:lvl3pPr>
            <a:lvl4pPr marL="1600120" indent="-228589">
              <a:buClr>
                <a:schemeClr val="tx2"/>
              </a:buClr>
              <a:buSzPct val="80000"/>
              <a:buFont typeface="Arial" panose="020B0604020202020204" pitchFamily="34" charset="0"/>
              <a:buChar char="□"/>
              <a:defRPr sz="2400" b="0" i="0">
                <a:solidFill>
                  <a:schemeClr val="tx1"/>
                </a:solidFill>
                <a:latin typeface="Arial" panose="020B0604020202020204" pitchFamily="34" charset="0"/>
                <a:cs typeface="Arial" panose="020B0604020202020204" pitchFamily="34" charset="0"/>
              </a:defRPr>
            </a:lvl4pPr>
            <a:lvl5pPr>
              <a:buClr>
                <a:schemeClr val="tx2"/>
              </a:buClr>
              <a:defRPr sz="2000" b="0" i="0">
                <a:solidFill>
                  <a:schemeClr val="tx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Image">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233415" y="849472"/>
            <a:ext cx="8818604" cy="3909140"/>
          </a:xfrm>
          <a:prstGeom prst="rect">
            <a:avLst/>
          </a:prstGeom>
        </p:spPr>
        <p:txBody>
          <a:bodyPr>
            <a:normAutofit/>
          </a:bodyPr>
          <a:lstStyle>
            <a:lvl1pPr marL="0" indent="0" algn="ctr">
              <a:buNone/>
              <a:defRPr>
                <a:solidFill>
                  <a:schemeClr val="tx1"/>
                </a:solidFill>
              </a:defRPr>
            </a:lvl1pPr>
          </a:lstStyle>
          <a:p>
            <a:endParaRPr lang="en-US" dirty="0"/>
          </a:p>
          <a:p>
            <a:endParaRPr lang="en-US" dirty="0"/>
          </a:p>
          <a:p>
            <a:r>
              <a:rPr lang="en-US" dirty="0"/>
              <a:t>Click the icon below to insert image/graphics</a:t>
            </a:r>
          </a:p>
        </p:txBody>
      </p:sp>
      <p:sp>
        <p:nvSpPr>
          <p:cNvPr id="7" name="Title 1"/>
          <p:cNvSpPr>
            <a:spLocks noGrp="1"/>
          </p:cNvSpPr>
          <p:nvPr>
            <p:ph type="title" hasCustomPrompt="1"/>
          </p:nvPr>
        </p:nvSpPr>
        <p:spPr>
          <a:xfrm>
            <a:off x="342577" y="81868"/>
            <a:ext cx="8709442" cy="625273"/>
          </a:xfrm>
          <a:prstGeom prst="rect">
            <a:avLst/>
          </a:prstGeom>
        </p:spPr>
        <p:txBody>
          <a:bodyPr vert="horz">
            <a:normAutofit/>
          </a:bodyPr>
          <a:lstStyle>
            <a:lvl1pPr algn="l">
              <a:defRPr lang="en-US" sz="3200" b="1" i="0" kern="1200" dirty="0">
                <a:solidFill>
                  <a:schemeClr val="tx2"/>
                </a:solidFill>
                <a:latin typeface="Arial" panose="020B0604020202020204" pitchFamily="34" charset="0"/>
                <a:ea typeface="+mj-ea"/>
                <a:cs typeface="Arial" panose="020B0604020202020204" pitchFamily="34" charset="0"/>
              </a:defRPr>
            </a:lvl1pPr>
          </a:lstStyle>
          <a:p>
            <a:r>
              <a:rPr lang="en-US" dirty="0"/>
              <a:t>Title of Slide</a:t>
            </a:r>
          </a:p>
        </p:txBody>
      </p:sp>
    </p:spTree>
    <p:extLst>
      <p:ext uri="{BB962C8B-B14F-4D97-AF65-F5344CB8AC3E}">
        <p14:creationId xmlns:p14="http://schemas.microsoft.com/office/powerpoint/2010/main" val="1016853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Graphic">
    <p:spTree>
      <p:nvGrpSpPr>
        <p:cNvPr id="1" name=""/>
        <p:cNvGrpSpPr/>
        <p:nvPr/>
      </p:nvGrpSpPr>
      <p:grpSpPr>
        <a:xfrm>
          <a:off x="0" y="0"/>
          <a:ext cx="0" cy="0"/>
          <a:chOff x="0" y="0"/>
          <a:chExt cx="0" cy="0"/>
        </a:xfrm>
      </p:grpSpPr>
      <p:sp>
        <p:nvSpPr>
          <p:cNvPr id="12" name="Content Placeholder 11"/>
          <p:cNvSpPr>
            <a:spLocks noGrp="1"/>
          </p:cNvSpPr>
          <p:nvPr>
            <p:ph sz="quarter" idx="11" hasCustomPrompt="1"/>
          </p:nvPr>
        </p:nvSpPr>
        <p:spPr>
          <a:xfrm>
            <a:off x="4254505" y="898168"/>
            <a:ext cx="4808335" cy="3898915"/>
          </a:xfrm>
          <a:prstGeom prst="rect">
            <a:avLst/>
          </a:prstGeom>
        </p:spPr>
        <p:txBody>
          <a:bodyPr>
            <a:normAutofit/>
          </a:bodyPr>
          <a:lstStyle>
            <a:lvl1pPr marL="0" indent="0">
              <a:buNone/>
              <a:defRPr baseline="0">
                <a:solidFill>
                  <a:schemeClr val="tx1"/>
                </a:solidFill>
              </a:defRPr>
            </a:lvl1pPr>
          </a:lstStyle>
          <a:p>
            <a:pPr lvl="0"/>
            <a:r>
              <a:rPr lang="en-US" dirty="0"/>
              <a:t>Click an icon below to insert image/graphics</a:t>
            </a:r>
          </a:p>
        </p:txBody>
      </p:sp>
      <p:sp>
        <p:nvSpPr>
          <p:cNvPr id="17" name="Title 1"/>
          <p:cNvSpPr>
            <a:spLocks noGrp="1"/>
          </p:cNvSpPr>
          <p:nvPr>
            <p:ph type="title" hasCustomPrompt="1"/>
          </p:nvPr>
        </p:nvSpPr>
        <p:spPr>
          <a:xfrm>
            <a:off x="342577" y="81868"/>
            <a:ext cx="8720263" cy="613081"/>
          </a:xfrm>
          <a:prstGeom prst="rect">
            <a:avLst/>
          </a:prstGeom>
        </p:spPr>
        <p:txBody>
          <a:bodyPr vert="horz">
            <a:normAutofit/>
          </a:bodyPr>
          <a:lstStyle>
            <a:lvl1pPr algn="l">
              <a:defRPr sz="3200" b="1" i="0">
                <a:solidFill>
                  <a:schemeClr val="tx2"/>
                </a:solidFill>
                <a:latin typeface="Arial" panose="020B0604020202020204" pitchFamily="34" charset="0"/>
                <a:cs typeface="Arial" panose="020B0604020202020204" pitchFamily="34" charset="0"/>
              </a:defRPr>
            </a:lvl1pPr>
          </a:lstStyle>
          <a:p>
            <a:r>
              <a:rPr lang="en-US" dirty="0"/>
              <a:t>Title of Slide</a:t>
            </a:r>
          </a:p>
        </p:txBody>
      </p:sp>
      <p:sp>
        <p:nvSpPr>
          <p:cNvPr id="5" name="Text Placeholder 6">
            <a:extLst>
              <a:ext uri="{FF2B5EF4-FFF2-40B4-BE49-F238E27FC236}">
                <a16:creationId xmlns:a16="http://schemas.microsoft.com/office/drawing/2014/main" id="{E757656B-6117-4ACD-8EF1-6A92565E900C}"/>
              </a:ext>
            </a:extLst>
          </p:cNvPr>
          <p:cNvSpPr>
            <a:spLocks noGrp="1"/>
          </p:cNvSpPr>
          <p:nvPr>
            <p:ph type="body" sz="quarter" idx="10" hasCustomPrompt="1"/>
          </p:nvPr>
        </p:nvSpPr>
        <p:spPr>
          <a:xfrm>
            <a:off x="342902" y="887347"/>
            <a:ext cx="3758371" cy="3900358"/>
          </a:xfrm>
          <a:prstGeom prst="rect">
            <a:avLst/>
          </a:prstGeom>
        </p:spPr>
        <p:txBody>
          <a:bodyPr vert="horz">
            <a:normAutofit/>
          </a:bodyPr>
          <a:lstStyle>
            <a:lvl1pPr marL="342882" indent="-342882">
              <a:buClr>
                <a:schemeClr val="tx2"/>
              </a:buClr>
              <a:buFont typeface="Arial" panose="020B0604020202020204" pitchFamily="34" charset="0"/>
              <a:buChar char="•"/>
              <a:defRPr sz="3600" b="0" i="0">
                <a:solidFill>
                  <a:schemeClr val="tx1"/>
                </a:solidFill>
                <a:latin typeface="Arial" panose="020B0604020202020204" pitchFamily="34" charset="0"/>
                <a:cs typeface="Arial" panose="020B0604020202020204" pitchFamily="34" charset="0"/>
              </a:defRPr>
            </a:lvl1pPr>
            <a:lvl2pPr marL="742913" indent="-285737">
              <a:buClr>
                <a:schemeClr val="tx2"/>
              </a:buClr>
              <a:buSzPct val="60000"/>
              <a:buFont typeface="Courier New" panose="02070309020205020404" pitchFamily="49" charset="0"/>
              <a:buChar char="o"/>
              <a:defRPr sz="3200" b="0" i="0">
                <a:solidFill>
                  <a:schemeClr val="tx1"/>
                </a:solidFill>
                <a:latin typeface="Arial" panose="020B0604020202020204" pitchFamily="34" charset="0"/>
                <a:cs typeface="Arial" panose="020B0604020202020204" pitchFamily="34" charset="0"/>
              </a:defRPr>
            </a:lvl2pPr>
            <a:lvl3pPr marL="1257238" indent="-342882">
              <a:buClr>
                <a:schemeClr val="tx2"/>
              </a:buClr>
              <a:buFont typeface="Wingdings" panose="05000000000000000000" pitchFamily="2" charset="2"/>
              <a:buChar char="§"/>
              <a:defRPr sz="2800" b="0" i="0">
                <a:solidFill>
                  <a:schemeClr val="tx1"/>
                </a:solidFill>
                <a:latin typeface="Arial" panose="020B0604020202020204" pitchFamily="34" charset="0"/>
                <a:cs typeface="Arial" panose="020B0604020202020204" pitchFamily="34" charset="0"/>
              </a:defRPr>
            </a:lvl3pPr>
            <a:lvl4pPr marL="1600120" indent="-228589">
              <a:buClr>
                <a:schemeClr val="tx2"/>
              </a:buClr>
              <a:buSzPct val="80000"/>
              <a:buFont typeface="Arial" panose="020B0604020202020204" pitchFamily="34" charset="0"/>
              <a:buChar char="□"/>
              <a:defRPr sz="2400" b="0" i="0">
                <a:solidFill>
                  <a:schemeClr val="tx1"/>
                </a:solidFill>
                <a:latin typeface="Arial" panose="020B0604020202020204" pitchFamily="34" charset="0"/>
                <a:cs typeface="Arial" panose="020B0604020202020204" pitchFamily="34" charset="0"/>
              </a:defRPr>
            </a:lvl4pPr>
            <a:lvl5pPr>
              <a:buClr>
                <a:schemeClr val="tx2"/>
              </a:buClr>
              <a:defRPr sz="2000" b="0" i="0">
                <a:solidFill>
                  <a:schemeClr val="tx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42730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Graphics">
    <p:spTree>
      <p:nvGrpSpPr>
        <p:cNvPr id="1" name=""/>
        <p:cNvGrpSpPr/>
        <p:nvPr/>
      </p:nvGrpSpPr>
      <p:grpSpPr>
        <a:xfrm>
          <a:off x="0" y="0"/>
          <a:ext cx="0" cy="0"/>
          <a:chOff x="0" y="0"/>
          <a:chExt cx="0" cy="0"/>
        </a:xfrm>
      </p:grpSpPr>
      <p:sp>
        <p:nvSpPr>
          <p:cNvPr id="17" name="Title 1"/>
          <p:cNvSpPr>
            <a:spLocks noGrp="1"/>
          </p:cNvSpPr>
          <p:nvPr>
            <p:ph type="title" hasCustomPrompt="1"/>
          </p:nvPr>
        </p:nvSpPr>
        <p:spPr>
          <a:xfrm>
            <a:off x="342577" y="81863"/>
            <a:ext cx="8714853" cy="606986"/>
          </a:xfrm>
          <a:prstGeom prst="rect">
            <a:avLst/>
          </a:prstGeom>
        </p:spPr>
        <p:txBody>
          <a:bodyPr vert="horz">
            <a:normAutofit/>
          </a:bodyPr>
          <a:lstStyle>
            <a:lvl1pPr algn="l">
              <a:defRPr sz="3200" b="1" i="0">
                <a:solidFill>
                  <a:schemeClr val="tx2"/>
                </a:solidFill>
                <a:latin typeface="Arial" panose="020B0604020202020204" pitchFamily="34" charset="0"/>
                <a:cs typeface="Arial" panose="020B0604020202020204" pitchFamily="34" charset="0"/>
              </a:defRPr>
            </a:lvl1pPr>
          </a:lstStyle>
          <a:p>
            <a:r>
              <a:rPr lang="en-US" dirty="0"/>
              <a:t>Title of Slide</a:t>
            </a:r>
          </a:p>
        </p:txBody>
      </p:sp>
      <p:sp>
        <p:nvSpPr>
          <p:cNvPr id="5" name="Content Placeholder 11"/>
          <p:cNvSpPr>
            <a:spLocks noGrp="1"/>
          </p:cNvSpPr>
          <p:nvPr>
            <p:ph sz="quarter" idx="11" hasCustomPrompt="1"/>
          </p:nvPr>
        </p:nvSpPr>
        <p:spPr>
          <a:xfrm>
            <a:off x="4721290" y="881936"/>
            <a:ext cx="4336139" cy="3943282"/>
          </a:xfrm>
          <a:prstGeom prst="rect">
            <a:avLst/>
          </a:prstGeom>
        </p:spPr>
        <p:txBody>
          <a:bodyPr>
            <a:normAutofit/>
          </a:bodyPr>
          <a:lstStyle>
            <a:lvl1pPr marL="0" indent="0">
              <a:buNone/>
              <a:defRPr>
                <a:solidFill>
                  <a:schemeClr val="tx1"/>
                </a:solidFill>
              </a:defRPr>
            </a:lvl1pPr>
          </a:lstStyle>
          <a:p>
            <a:r>
              <a:rPr lang="en-US" dirty="0"/>
              <a:t>Click an icon below to insert image/graphics</a:t>
            </a:r>
          </a:p>
        </p:txBody>
      </p:sp>
      <p:sp>
        <p:nvSpPr>
          <p:cNvPr id="6" name="Content Placeholder 11"/>
          <p:cNvSpPr>
            <a:spLocks noGrp="1"/>
          </p:cNvSpPr>
          <p:nvPr>
            <p:ph sz="quarter" idx="12" hasCustomPrompt="1"/>
          </p:nvPr>
        </p:nvSpPr>
        <p:spPr>
          <a:xfrm>
            <a:off x="177023" y="881936"/>
            <a:ext cx="4331917" cy="3943282"/>
          </a:xfrm>
          <a:prstGeom prst="rect">
            <a:avLst/>
          </a:prstGeom>
        </p:spPr>
        <p:txBody>
          <a:bodyPr>
            <a:normAutofit/>
          </a:bodyPr>
          <a:lstStyle>
            <a:lvl1pPr marL="0" indent="0">
              <a:buNone/>
              <a:defRPr>
                <a:solidFill>
                  <a:schemeClr val="tx1"/>
                </a:solidFill>
              </a:defRPr>
            </a:lvl1pPr>
          </a:lstStyle>
          <a:p>
            <a:r>
              <a:rPr lang="en-US" dirty="0"/>
              <a:t>Click an icon below to insert image/graphics</a:t>
            </a:r>
          </a:p>
        </p:txBody>
      </p:sp>
    </p:spTree>
    <p:extLst>
      <p:ext uri="{BB962C8B-B14F-4D97-AF65-F5344CB8AC3E}">
        <p14:creationId xmlns:p14="http://schemas.microsoft.com/office/powerpoint/2010/main" val="2644508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8C05E7-EF4A-41E5-A560-8087CEB5DD7D}" type="datetimeFigureOut">
              <a:rPr lang="en-US" smtClean="0"/>
              <a:t>4/27/2018</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7301919-B986-462D-8FCB-E37AE4D72018}" type="slidenum">
              <a:rPr lang="en-US" smtClean="0"/>
              <a:t>‹#›</a:t>
            </a:fld>
            <a:endParaRPr lang="en-US"/>
          </a:p>
        </p:txBody>
      </p:sp>
      <p:sp>
        <p:nvSpPr>
          <p:cNvPr id="5" name="Rectangle 4"/>
          <p:cNvSpPr/>
          <p:nvPr userDrawn="1"/>
        </p:nvSpPr>
        <p:spPr>
          <a:xfrm>
            <a:off x="-124408" y="-46653"/>
            <a:ext cx="9355495" cy="52578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a:p>
        </p:txBody>
      </p:sp>
    </p:spTree>
    <p:extLst>
      <p:ext uri="{BB962C8B-B14F-4D97-AF65-F5344CB8AC3E}">
        <p14:creationId xmlns:p14="http://schemas.microsoft.com/office/powerpoint/2010/main" val="1978206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42576" y="130630"/>
            <a:ext cx="8344227" cy="680404"/>
          </a:xfrm>
          <a:prstGeom prst="rect">
            <a:avLst/>
          </a:prstGeom>
        </p:spPr>
        <p:txBody>
          <a:bodyPr vert="horz">
            <a:normAutofit/>
          </a:bodyPr>
          <a:lstStyle>
            <a:lvl1pPr algn="l">
              <a:defRPr sz="1800" b="1" i="0">
                <a:solidFill>
                  <a:schemeClr val="tx2"/>
                </a:solidFill>
                <a:latin typeface="Arial" panose="020B0604020202020204" pitchFamily="34" charset="0"/>
                <a:cs typeface="Arial" panose="020B0604020202020204" pitchFamily="34" charset="0"/>
              </a:defRPr>
            </a:lvl1pPr>
          </a:lstStyle>
          <a:p>
            <a:r>
              <a:rPr lang="en-US" dirty="0"/>
              <a:t>Title of Slide</a:t>
            </a:r>
          </a:p>
        </p:txBody>
      </p:sp>
      <p:sp>
        <p:nvSpPr>
          <p:cNvPr id="7" name="Text Placeholder 6"/>
          <p:cNvSpPr>
            <a:spLocks noGrp="1"/>
          </p:cNvSpPr>
          <p:nvPr>
            <p:ph type="body" sz="quarter" idx="10"/>
          </p:nvPr>
        </p:nvSpPr>
        <p:spPr>
          <a:xfrm>
            <a:off x="342901" y="1227670"/>
            <a:ext cx="8343900" cy="3125611"/>
          </a:xfrm>
          <a:prstGeom prst="rect">
            <a:avLst/>
          </a:prstGeom>
        </p:spPr>
        <p:txBody>
          <a:bodyPr vert="horz">
            <a:normAutofit/>
          </a:bodyPr>
          <a:lstStyle>
            <a:lvl1pPr>
              <a:buFont typeface="Wingdings" charset="2"/>
              <a:buChar char="§"/>
              <a:defRPr sz="2700" b="0" i="0">
                <a:solidFill>
                  <a:schemeClr val="tx2"/>
                </a:solidFill>
                <a:latin typeface="Arial" panose="020B0604020202020204" pitchFamily="34" charset="0"/>
                <a:cs typeface="Arial" panose="020B0604020202020204" pitchFamily="34" charset="0"/>
              </a:defRPr>
            </a:lvl1pPr>
            <a:lvl2pPr marL="557213" indent="-214313">
              <a:buSzPct val="60000"/>
              <a:buFont typeface="Arial" panose="020B0604020202020204" pitchFamily="34" charset="0"/>
              <a:buChar char="►"/>
              <a:defRPr sz="2400" b="0" i="0">
                <a:solidFill>
                  <a:schemeClr val="tx2"/>
                </a:solidFill>
                <a:latin typeface="Arial" panose="020B0604020202020204" pitchFamily="34" charset="0"/>
                <a:cs typeface="Arial" panose="020B0604020202020204" pitchFamily="34" charset="0"/>
              </a:defRPr>
            </a:lvl2pPr>
            <a:lvl3pPr marL="942975" indent="-257175">
              <a:buFont typeface="Arial" panose="020B0604020202020204" pitchFamily="34" charset="0"/>
              <a:buChar char="•"/>
              <a:defRPr sz="2100" b="0" i="0">
                <a:solidFill>
                  <a:schemeClr val="tx2"/>
                </a:solidFill>
                <a:latin typeface="Arial" panose="020B0604020202020204" pitchFamily="34" charset="0"/>
                <a:cs typeface="Arial" panose="020B0604020202020204" pitchFamily="34" charset="0"/>
              </a:defRPr>
            </a:lvl3pPr>
            <a:lvl4pPr marL="1200150" indent="-171450">
              <a:buSzPct val="80000"/>
              <a:buFont typeface="Courier New" panose="02070309020205020404" pitchFamily="49" charset="0"/>
              <a:buChar char="o"/>
              <a:defRPr sz="1800" b="0" i="0">
                <a:solidFill>
                  <a:schemeClr val="tx2"/>
                </a:solidFill>
                <a:latin typeface="Arial" panose="020B0604020202020204" pitchFamily="34" charset="0"/>
                <a:cs typeface="Arial" panose="020B0604020202020204" pitchFamily="34" charset="0"/>
              </a:defRPr>
            </a:lvl4pPr>
            <a:lvl5pPr>
              <a:defRPr sz="1500" b="0" i="0">
                <a:solidFill>
                  <a:schemeClr val="tx2"/>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258702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Layout" Target="../slideLayouts/slideLayout6.xml"/><Relationship Id="rId7"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51B46B-BD69-49C5-9986-45DEA0B5B788}"/>
              </a:ext>
            </a:extLst>
          </p:cNvPr>
          <p:cNvPicPr>
            <a:picLocks noChangeAspect="1"/>
          </p:cNvPicPr>
          <p:nvPr userDrawn="1"/>
        </p:nvPicPr>
        <p:blipFill rotWithShape="1">
          <a:blip r:embed="rId5" cstate="screen">
            <a:extLst>
              <a:ext uri="{28A0092B-C50C-407E-A947-70E740481C1C}">
                <a14:useLocalDpi xmlns:a14="http://schemas.microsoft.com/office/drawing/2010/main"/>
              </a:ext>
            </a:extLst>
          </a:blip>
          <a:srcRect/>
          <a:stretch/>
        </p:blipFill>
        <p:spPr>
          <a:xfrm>
            <a:off x="0" y="1201164"/>
            <a:ext cx="6479417" cy="3942336"/>
          </a:xfrm>
          <a:prstGeom prst="rect">
            <a:avLst/>
          </a:prstGeom>
        </p:spPr>
      </p:pic>
      <p:pic>
        <p:nvPicPr>
          <p:cNvPr id="9" name="Picture 8">
            <a:extLst>
              <a:ext uri="{FF2B5EF4-FFF2-40B4-BE49-F238E27FC236}">
                <a16:creationId xmlns:a16="http://schemas.microsoft.com/office/drawing/2014/main" id="{13BD8E45-49BD-4646-AD7F-F091210565C6}"/>
              </a:ext>
            </a:extLst>
          </p:cNvPr>
          <p:cNvPicPr>
            <a:picLocks noChangeAspect="1"/>
          </p:cNvPicPr>
          <p:nvPr userDrawn="1"/>
        </p:nvPicPr>
        <p:blipFill rotWithShape="1">
          <a:blip r:embed="rId6" cstate="screen">
            <a:extLst>
              <a:ext uri="{28A0092B-C50C-407E-A947-70E740481C1C}">
                <a14:useLocalDpi xmlns:a14="http://schemas.microsoft.com/office/drawing/2010/main"/>
              </a:ext>
            </a:extLst>
          </a:blip>
          <a:srcRect/>
          <a:stretch/>
        </p:blipFill>
        <p:spPr>
          <a:xfrm>
            <a:off x="5926135" y="2569577"/>
            <a:ext cx="3217866" cy="2573923"/>
          </a:xfrm>
          <a:prstGeom prst="rect">
            <a:avLst/>
          </a:prstGeom>
        </p:spPr>
      </p:pic>
      <p:pic>
        <p:nvPicPr>
          <p:cNvPr id="5" name="Picture 25"/>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bwMode="auto">
          <a:xfrm>
            <a:off x="7077983" y="4068590"/>
            <a:ext cx="1901098" cy="532254"/>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4" r:id="rId1"/>
    <p:sldLayoutId id="2147483683" r:id="rId2"/>
    <p:sldLayoutId id="2147483684" r:id="rId3"/>
  </p:sldLayoutIdLst>
  <p:txStyles>
    <p:titleStyle>
      <a:lvl1pPr algn="ctr" defTabSz="457178" rtl="0" eaLnBrk="1" latinLnBrk="0" hangingPunct="1">
        <a:spcBef>
          <a:spcPct val="0"/>
        </a:spcBef>
        <a:buNone/>
        <a:defRPr sz="4400" kern="1200">
          <a:solidFill>
            <a:schemeClr val="tx2"/>
          </a:solidFill>
          <a:latin typeface="+mj-lt"/>
          <a:ea typeface="+mj-ea"/>
          <a:cs typeface="+mj-cs"/>
        </a:defRPr>
      </a:lvl1pPr>
    </p:titleStyle>
    <p:bodyStyle>
      <a:lvl1pPr marL="0" indent="0" algn="l" defTabSz="457178" rtl="0" eaLnBrk="1" latinLnBrk="0" hangingPunct="1">
        <a:spcBef>
          <a:spcPct val="20000"/>
        </a:spcBef>
        <a:buFont typeface="Arial"/>
        <a:buNone/>
        <a:defRPr sz="3200" kern="1200">
          <a:solidFill>
            <a:schemeClr val="tx1"/>
          </a:solidFill>
          <a:latin typeface="+mn-lt"/>
          <a:ea typeface="+mn-ea"/>
          <a:cs typeface="+mn-cs"/>
        </a:defRPr>
      </a:lvl1pPr>
      <a:lvl2pPr marL="742913" indent="-285737" algn="l" defTabSz="457178" rtl="0" eaLnBrk="1" latinLnBrk="0" hangingPunct="1">
        <a:spcBef>
          <a:spcPct val="20000"/>
        </a:spcBef>
        <a:buFont typeface="Arial"/>
        <a:buChar char="–"/>
        <a:defRPr sz="2800" kern="1200">
          <a:solidFill>
            <a:schemeClr val="tx1"/>
          </a:solidFill>
          <a:latin typeface="+mn-lt"/>
          <a:ea typeface="+mn-ea"/>
          <a:cs typeface="+mn-cs"/>
        </a:defRPr>
      </a:lvl2pPr>
      <a:lvl3pPr marL="1142942" indent="-228589" algn="l" defTabSz="457178" rtl="0" eaLnBrk="1" latinLnBrk="0" hangingPunct="1">
        <a:spcBef>
          <a:spcPct val="20000"/>
        </a:spcBef>
        <a:buFont typeface="Arial"/>
        <a:buChar char="•"/>
        <a:defRPr sz="2400" kern="1200">
          <a:solidFill>
            <a:schemeClr val="tx1"/>
          </a:solidFill>
          <a:latin typeface="+mn-lt"/>
          <a:ea typeface="+mn-ea"/>
          <a:cs typeface="+mn-cs"/>
        </a:defRPr>
      </a:lvl3pPr>
      <a:lvl4pPr marL="1600120" indent="-228589" algn="l" defTabSz="457178" rtl="0" eaLnBrk="1" latinLnBrk="0" hangingPunct="1">
        <a:spcBef>
          <a:spcPct val="20000"/>
        </a:spcBef>
        <a:buFont typeface="Arial"/>
        <a:buChar char="–"/>
        <a:defRPr sz="2000" kern="1200">
          <a:solidFill>
            <a:schemeClr val="tx1"/>
          </a:solidFill>
          <a:latin typeface="+mn-lt"/>
          <a:ea typeface="+mn-ea"/>
          <a:cs typeface="+mn-cs"/>
        </a:defRPr>
      </a:lvl4pPr>
      <a:lvl5pPr marL="2057298" indent="-228589" algn="l" defTabSz="457178" rtl="0" eaLnBrk="1" latinLnBrk="0" hangingPunct="1">
        <a:spcBef>
          <a:spcPct val="20000"/>
        </a:spcBef>
        <a:buFont typeface="Arial"/>
        <a:buChar char="»"/>
        <a:defRPr sz="2000" kern="1200">
          <a:solidFill>
            <a:schemeClr val="tx1"/>
          </a:solidFill>
          <a:latin typeface="+mn-lt"/>
          <a:ea typeface="+mn-ea"/>
          <a:cs typeface="+mn-cs"/>
        </a:defRPr>
      </a:lvl5pPr>
      <a:lvl6pPr marL="2514474" indent="-228589" algn="l" defTabSz="457178" rtl="0" eaLnBrk="1" latinLnBrk="0" hangingPunct="1">
        <a:spcBef>
          <a:spcPct val="20000"/>
        </a:spcBef>
        <a:buFont typeface="Arial"/>
        <a:buChar char="•"/>
        <a:defRPr sz="2000" kern="1200">
          <a:solidFill>
            <a:schemeClr val="tx1"/>
          </a:solidFill>
          <a:latin typeface="+mn-lt"/>
          <a:ea typeface="+mn-ea"/>
          <a:cs typeface="+mn-cs"/>
        </a:defRPr>
      </a:lvl6pPr>
      <a:lvl7pPr marL="2971652" indent="-228589" algn="l" defTabSz="457178" rtl="0" eaLnBrk="1" latinLnBrk="0" hangingPunct="1">
        <a:spcBef>
          <a:spcPct val="20000"/>
        </a:spcBef>
        <a:buFont typeface="Arial"/>
        <a:buChar char="•"/>
        <a:defRPr sz="2000" kern="1200">
          <a:solidFill>
            <a:schemeClr val="tx1"/>
          </a:solidFill>
          <a:latin typeface="+mn-lt"/>
          <a:ea typeface="+mn-ea"/>
          <a:cs typeface="+mn-cs"/>
        </a:defRPr>
      </a:lvl7pPr>
      <a:lvl8pPr marL="3428829" indent="-228589" algn="l" defTabSz="457178" rtl="0" eaLnBrk="1" latinLnBrk="0" hangingPunct="1">
        <a:spcBef>
          <a:spcPct val="20000"/>
        </a:spcBef>
        <a:buFont typeface="Arial"/>
        <a:buChar char="•"/>
        <a:defRPr sz="2000" kern="1200">
          <a:solidFill>
            <a:schemeClr val="tx1"/>
          </a:solidFill>
          <a:latin typeface="+mn-lt"/>
          <a:ea typeface="+mn-ea"/>
          <a:cs typeface="+mn-cs"/>
        </a:defRPr>
      </a:lvl8pPr>
      <a:lvl9pPr marL="3886006" indent="-228589" algn="l" defTabSz="457178"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78" rtl="0" eaLnBrk="1" latinLnBrk="0" hangingPunct="1">
        <a:defRPr sz="1800" kern="1200">
          <a:solidFill>
            <a:schemeClr val="tx1"/>
          </a:solidFill>
          <a:latin typeface="+mn-lt"/>
          <a:ea typeface="+mn-ea"/>
          <a:cs typeface="+mn-cs"/>
        </a:defRPr>
      </a:lvl1pPr>
      <a:lvl2pPr marL="457178" algn="l" defTabSz="457178" rtl="0" eaLnBrk="1" latinLnBrk="0" hangingPunct="1">
        <a:defRPr sz="1800" kern="1200">
          <a:solidFill>
            <a:schemeClr val="tx1"/>
          </a:solidFill>
          <a:latin typeface="+mn-lt"/>
          <a:ea typeface="+mn-ea"/>
          <a:cs typeface="+mn-cs"/>
        </a:defRPr>
      </a:lvl2pPr>
      <a:lvl3pPr marL="914354" algn="l" defTabSz="457178" rtl="0" eaLnBrk="1" latinLnBrk="0" hangingPunct="1">
        <a:defRPr sz="1800" kern="1200">
          <a:solidFill>
            <a:schemeClr val="tx1"/>
          </a:solidFill>
          <a:latin typeface="+mn-lt"/>
          <a:ea typeface="+mn-ea"/>
          <a:cs typeface="+mn-cs"/>
        </a:defRPr>
      </a:lvl3pPr>
      <a:lvl4pPr marL="1371532" algn="l" defTabSz="457178" rtl="0" eaLnBrk="1" latinLnBrk="0" hangingPunct="1">
        <a:defRPr sz="1800" kern="1200">
          <a:solidFill>
            <a:schemeClr val="tx1"/>
          </a:solidFill>
          <a:latin typeface="+mn-lt"/>
          <a:ea typeface="+mn-ea"/>
          <a:cs typeface="+mn-cs"/>
        </a:defRPr>
      </a:lvl4pPr>
      <a:lvl5pPr marL="1828709" algn="l" defTabSz="457178" rtl="0" eaLnBrk="1" latinLnBrk="0" hangingPunct="1">
        <a:defRPr sz="1800" kern="1200">
          <a:solidFill>
            <a:schemeClr val="tx1"/>
          </a:solidFill>
          <a:latin typeface="+mn-lt"/>
          <a:ea typeface="+mn-ea"/>
          <a:cs typeface="+mn-cs"/>
        </a:defRPr>
      </a:lvl5pPr>
      <a:lvl6pPr marL="2285886" algn="l" defTabSz="457178" rtl="0" eaLnBrk="1" latinLnBrk="0" hangingPunct="1">
        <a:defRPr sz="1800" kern="1200">
          <a:solidFill>
            <a:schemeClr val="tx1"/>
          </a:solidFill>
          <a:latin typeface="+mn-lt"/>
          <a:ea typeface="+mn-ea"/>
          <a:cs typeface="+mn-cs"/>
        </a:defRPr>
      </a:lvl6pPr>
      <a:lvl7pPr marL="2743062" algn="l" defTabSz="457178" rtl="0" eaLnBrk="1" latinLnBrk="0" hangingPunct="1">
        <a:defRPr sz="1800" kern="1200">
          <a:solidFill>
            <a:schemeClr val="tx1"/>
          </a:solidFill>
          <a:latin typeface="+mn-lt"/>
          <a:ea typeface="+mn-ea"/>
          <a:cs typeface="+mn-cs"/>
        </a:defRPr>
      </a:lvl7pPr>
      <a:lvl8pPr marL="3200240" algn="l" defTabSz="457178" rtl="0" eaLnBrk="1" latinLnBrk="0" hangingPunct="1">
        <a:defRPr sz="1800" kern="1200">
          <a:solidFill>
            <a:schemeClr val="tx1"/>
          </a:solidFill>
          <a:latin typeface="+mn-lt"/>
          <a:ea typeface="+mn-ea"/>
          <a:cs typeface="+mn-cs"/>
        </a:defRPr>
      </a:lvl8pPr>
      <a:lvl9pPr marL="3657418" algn="l" defTabSz="457178"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24"/>
          <p:cNvSpPr txBox="1">
            <a:spLocks noChangeArrowheads="1"/>
          </p:cNvSpPr>
          <p:nvPr userDrawn="1"/>
        </p:nvSpPr>
        <p:spPr bwMode="auto">
          <a:xfrm>
            <a:off x="2387599" y="4900675"/>
            <a:ext cx="6584463" cy="484876"/>
          </a:xfrm>
          <a:prstGeom prst="rect">
            <a:avLst/>
          </a:prstGeom>
          <a:noFill/>
          <a:ln w="9525">
            <a:noFill/>
            <a:miter lim="800000"/>
            <a:headEnd/>
            <a:tailEnd/>
          </a:ln>
        </p:spPr>
        <p:txBody>
          <a:bodyPr wrap="square">
            <a:prstTxWarp prst="textNoShape">
              <a:avLst/>
            </a:prstTxWarp>
            <a:spAutoFit/>
          </a:bodyPr>
          <a:lstStyle/>
          <a:p>
            <a:pPr marL="0" marR="0" lvl="0" indent="0" algn="l" defTabSz="457178" rtl="0" eaLnBrk="1" fontAlgn="auto" latinLnBrk="0" hangingPunct="1">
              <a:lnSpc>
                <a:spcPct val="100000"/>
              </a:lnSpc>
              <a:spcBef>
                <a:spcPts val="0"/>
              </a:spcBef>
              <a:spcAft>
                <a:spcPts val="0"/>
              </a:spcAft>
              <a:buClrTx/>
              <a:buSzTx/>
              <a:buFontTx/>
              <a:buNone/>
              <a:tabLst/>
              <a:defRPr/>
            </a:pPr>
            <a:r>
              <a:rPr lang="en-US" sz="800" i="1" dirty="0">
                <a:solidFill>
                  <a:schemeClr val="tx2"/>
                </a:solidFill>
                <a:latin typeface="Arial" panose="020B0604020202020204" pitchFamily="34" charset="0"/>
                <a:cs typeface="Arial" panose="020B0604020202020204" pitchFamily="34" charset="0"/>
              </a:rPr>
              <a:t>Improving the lives</a:t>
            </a:r>
            <a:r>
              <a:rPr lang="en-US" sz="800" i="1" baseline="0" dirty="0">
                <a:solidFill>
                  <a:schemeClr val="tx2"/>
                </a:solidFill>
                <a:latin typeface="Arial" panose="020B0604020202020204" pitchFamily="34" charset="0"/>
                <a:cs typeface="Arial" panose="020B0604020202020204" pitchFamily="34" charset="0"/>
              </a:rPr>
              <a:t> of 10 million older adults by 2020  </a:t>
            </a:r>
            <a:r>
              <a:rPr lang="en-US" sz="1051" b="1" i="1" baseline="0" dirty="0">
                <a:solidFill>
                  <a:schemeClr val="tx2"/>
                </a:solidFill>
                <a:latin typeface="Arial" panose="020B0604020202020204" pitchFamily="34" charset="0"/>
                <a:cs typeface="Arial" panose="020B0604020202020204" pitchFamily="34" charset="0"/>
              </a:rPr>
              <a:t>|</a:t>
            </a:r>
            <a:r>
              <a:rPr lang="en-US" sz="800" i="1" baseline="0" dirty="0">
                <a:solidFill>
                  <a:schemeClr val="tx2"/>
                </a:solidFill>
                <a:latin typeface="Arial" panose="020B0604020202020204" pitchFamily="34" charset="0"/>
                <a:cs typeface="Arial" panose="020B0604020202020204" pitchFamily="34" charset="0"/>
              </a:rPr>
              <a:t> </a:t>
            </a:r>
            <a:r>
              <a:rPr lang="en-US" sz="800" dirty="0">
                <a:solidFill>
                  <a:schemeClr val="tx2"/>
                </a:solidFill>
                <a:latin typeface="Arial" panose="020B0604020202020204" pitchFamily="34" charset="0"/>
                <a:cs typeface="Arial" panose="020B0604020202020204" pitchFamily="34" charset="0"/>
              </a:rPr>
              <a:t>© 2018 National Council on Aging					 </a:t>
            </a:r>
            <a:fld id="{4232F715-DC4E-1C44-A066-9C752B56DC8B}" type="slidenum">
              <a:rPr lang="en-US" sz="1000" b="1" smtClean="0">
                <a:solidFill>
                  <a:schemeClr val="tx2"/>
                </a:solidFill>
                <a:latin typeface="Arial" panose="020B0604020202020204" pitchFamily="34" charset="0"/>
                <a:cs typeface="Arial" panose="020B0604020202020204" pitchFamily="34" charset="0"/>
              </a:rPr>
              <a:pPr marL="0" marR="0" lvl="0" indent="0" algn="l" defTabSz="457178" rtl="0" eaLnBrk="1" fontAlgn="auto" latinLnBrk="0" hangingPunct="1">
                <a:lnSpc>
                  <a:spcPct val="100000"/>
                </a:lnSpc>
                <a:spcBef>
                  <a:spcPts val="0"/>
                </a:spcBef>
                <a:spcAft>
                  <a:spcPts val="0"/>
                </a:spcAft>
                <a:buClrTx/>
                <a:buSzTx/>
                <a:buFontTx/>
                <a:buNone/>
                <a:tabLst/>
                <a:defRPr/>
              </a:pPr>
              <a:t>‹#›</a:t>
            </a:fld>
            <a:endParaRPr lang="en-US" sz="800" b="1" dirty="0">
              <a:solidFill>
                <a:schemeClr val="tx2"/>
              </a:solidFill>
              <a:latin typeface="Arial" panose="020B0604020202020204" pitchFamily="34" charset="0"/>
              <a:cs typeface="Arial" panose="020B0604020202020204" pitchFamily="34" charset="0"/>
            </a:endParaRPr>
          </a:p>
          <a:p>
            <a:pPr marL="0" marR="0" lvl="0" indent="0" algn="l" defTabSz="457178" rtl="0" eaLnBrk="1" fontAlgn="auto" latinLnBrk="0" hangingPunct="1">
              <a:lnSpc>
                <a:spcPct val="100000"/>
              </a:lnSpc>
              <a:spcBef>
                <a:spcPts val="0"/>
              </a:spcBef>
              <a:spcAft>
                <a:spcPts val="0"/>
              </a:spcAft>
              <a:buClrTx/>
              <a:buSzTx/>
              <a:buFontTx/>
              <a:buNone/>
              <a:tabLst/>
              <a:defRPr/>
            </a:pPr>
            <a:r>
              <a:rPr lang="en-US" sz="700" i="1" baseline="0" dirty="0">
                <a:solidFill>
                  <a:schemeClr val="tx2"/>
                </a:solidFill>
                <a:latin typeface="Arial" panose="020B0604020202020204" pitchFamily="34" charset="0"/>
                <a:cs typeface="Arial" panose="020B0604020202020204" pitchFamily="34" charset="0"/>
              </a:rPr>
              <a:t>		</a:t>
            </a:r>
            <a:endParaRPr lang="en-US" sz="800" dirty="0">
              <a:solidFill>
                <a:schemeClr val="tx2"/>
              </a:solidFill>
              <a:latin typeface="Arial" panose="020B0604020202020204" pitchFamily="34" charset="0"/>
              <a:cs typeface="Arial" panose="020B0604020202020204" pitchFamily="34" charset="0"/>
            </a:endParaRPr>
          </a:p>
          <a:p>
            <a:endParaRPr lang="en-US" sz="800" i="1" dirty="0">
              <a:solidFill>
                <a:srgbClr val="2D3982"/>
              </a:solidFill>
              <a:latin typeface="Arial" panose="020B0604020202020204" pitchFamily="34" charset="0"/>
              <a:cs typeface="Arial" panose="020B0604020202020204" pitchFamily="34" charset="0"/>
            </a:endParaRPr>
          </a:p>
        </p:txBody>
      </p:sp>
      <p:cxnSp>
        <p:nvCxnSpPr>
          <p:cNvPr id="11" name="Straight Connector 10"/>
          <p:cNvCxnSpPr/>
          <p:nvPr userDrawn="1"/>
        </p:nvCxnSpPr>
        <p:spPr>
          <a:xfrm>
            <a:off x="300135" y="4883339"/>
            <a:ext cx="8543732" cy="0"/>
          </a:xfrm>
          <a:prstGeom prst="line">
            <a:avLst/>
          </a:prstGeom>
          <a:ln w="6350" cap="flat" cmpd="sng" algn="ctr">
            <a:solidFill>
              <a:schemeClr val="bg1">
                <a:lumMod val="6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464309" y="4924529"/>
            <a:ext cx="611786" cy="171282"/>
          </a:xfrm>
          <a:prstGeom prst="rect">
            <a:avLst/>
          </a:prstGeom>
        </p:spPr>
      </p:pic>
      <p:sp>
        <p:nvSpPr>
          <p:cNvPr id="15" name="Rectangle 14"/>
          <p:cNvSpPr/>
          <p:nvPr userDrawn="1"/>
        </p:nvSpPr>
        <p:spPr>
          <a:xfrm>
            <a:off x="155584" y="638456"/>
            <a:ext cx="8918077" cy="120583"/>
          </a:xfrm>
          <a:prstGeom prst="rect">
            <a:avLst/>
          </a:prstGeom>
          <a:solidFill>
            <a:schemeClr val="tx2"/>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a:p>
        </p:txBody>
      </p:sp>
      <p:sp>
        <p:nvSpPr>
          <p:cNvPr id="2" name="Oval 1">
            <a:extLst>
              <a:ext uri="{FF2B5EF4-FFF2-40B4-BE49-F238E27FC236}">
                <a16:creationId xmlns:a16="http://schemas.microsoft.com/office/drawing/2014/main" id="{CFE794F6-0858-46AD-BB40-FE616B6C0CE3}"/>
              </a:ext>
            </a:extLst>
          </p:cNvPr>
          <p:cNvSpPr/>
          <p:nvPr userDrawn="1"/>
        </p:nvSpPr>
        <p:spPr>
          <a:xfrm>
            <a:off x="102803" y="491926"/>
            <a:ext cx="252185" cy="249779"/>
          </a:xfrm>
          <a:prstGeom prst="ellipse">
            <a:avLst/>
          </a:prstGeom>
          <a:solidFill>
            <a:schemeClr val="accent1"/>
          </a:solidFill>
          <a:ln w="571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0" r:id="rId1"/>
    <p:sldLayoutId id="2147483680" r:id="rId2"/>
    <p:sldLayoutId id="2147483677" r:id="rId3"/>
    <p:sldLayoutId id="2147483682" r:id="rId4"/>
    <p:sldLayoutId id="2147483678" r:id="rId5"/>
    <p:sldLayoutId id="2147483685" r:id="rId6"/>
  </p:sldLayoutIdLst>
  <p:txStyles>
    <p:titleStyle>
      <a:lvl1pPr algn="ctr" defTabSz="457178" rtl="0" eaLnBrk="1" latinLnBrk="0" hangingPunct="1">
        <a:spcBef>
          <a:spcPct val="0"/>
        </a:spcBef>
        <a:buNone/>
        <a:defRPr sz="4400" kern="1200">
          <a:solidFill>
            <a:schemeClr val="tx1"/>
          </a:solidFill>
          <a:latin typeface="+mj-lt"/>
          <a:ea typeface="+mj-ea"/>
          <a:cs typeface="+mj-cs"/>
        </a:defRPr>
      </a:lvl1pPr>
    </p:titleStyle>
    <p:bodyStyle>
      <a:lvl1pPr marL="342882" indent="-342882" algn="l" defTabSz="457178" rtl="0" eaLnBrk="1" latinLnBrk="0" hangingPunct="1">
        <a:spcBef>
          <a:spcPct val="20000"/>
        </a:spcBef>
        <a:buFont typeface="Arial"/>
        <a:buChar char="•"/>
        <a:defRPr sz="3200" kern="1200">
          <a:solidFill>
            <a:schemeClr val="tx1"/>
          </a:solidFill>
          <a:latin typeface="+mn-lt"/>
          <a:ea typeface="+mn-ea"/>
          <a:cs typeface="+mn-cs"/>
        </a:defRPr>
      </a:lvl1pPr>
      <a:lvl2pPr marL="742913" indent="-285737" algn="l" defTabSz="457178" rtl="0" eaLnBrk="1" latinLnBrk="0" hangingPunct="1">
        <a:spcBef>
          <a:spcPct val="20000"/>
        </a:spcBef>
        <a:buFont typeface="Arial"/>
        <a:buChar char="–"/>
        <a:defRPr sz="2800" kern="1200">
          <a:solidFill>
            <a:schemeClr val="tx1"/>
          </a:solidFill>
          <a:latin typeface="+mn-lt"/>
          <a:ea typeface="+mn-ea"/>
          <a:cs typeface="+mn-cs"/>
        </a:defRPr>
      </a:lvl2pPr>
      <a:lvl3pPr marL="1142942" indent="-228589" algn="l" defTabSz="457178" rtl="0" eaLnBrk="1" latinLnBrk="0" hangingPunct="1">
        <a:spcBef>
          <a:spcPct val="20000"/>
        </a:spcBef>
        <a:buFont typeface="Arial"/>
        <a:buChar char="•"/>
        <a:defRPr sz="2400" kern="1200">
          <a:solidFill>
            <a:schemeClr val="tx1"/>
          </a:solidFill>
          <a:latin typeface="+mn-lt"/>
          <a:ea typeface="+mn-ea"/>
          <a:cs typeface="+mn-cs"/>
        </a:defRPr>
      </a:lvl3pPr>
      <a:lvl4pPr marL="1600120" indent="-228589" algn="l" defTabSz="457178" rtl="0" eaLnBrk="1" latinLnBrk="0" hangingPunct="1">
        <a:spcBef>
          <a:spcPct val="20000"/>
        </a:spcBef>
        <a:buFont typeface="Arial"/>
        <a:buChar char="–"/>
        <a:defRPr sz="2000" kern="1200">
          <a:solidFill>
            <a:schemeClr val="tx1"/>
          </a:solidFill>
          <a:latin typeface="+mn-lt"/>
          <a:ea typeface="+mn-ea"/>
          <a:cs typeface="+mn-cs"/>
        </a:defRPr>
      </a:lvl4pPr>
      <a:lvl5pPr marL="2057298" indent="-228589" algn="l" defTabSz="457178" rtl="0" eaLnBrk="1" latinLnBrk="0" hangingPunct="1">
        <a:spcBef>
          <a:spcPct val="20000"/>
        </a:spcBef>
        <a:buFont typeface="Arial"/>
        <a:buChar char="»"/>
        <a:defRPr sz="2000" kern="1200">
          <a:solidFill>
            <a:schemeClr val="tx1"/>
          </a:solidFill>
          <a:latin typeface="+mn-lt"/>
          <a:ea typeface="+mn-ea"/>
          <a:cs typeface="+mn-cs"/>
        </a:defRPr>
      </a:lvl5pPr>
      <a:lvl6pPr marL="2514474" indent="-228589" algn="l" defTabSz="457178" rtl="0" eaLnBrk="1" latinLnBrk="0" hangingPunct="1">
        <a:spcBef>
          <a:spcPct val="20000"/>
        </a:spcBef>
        <a:buFont typeface="Arial"/>
        <a:buChar char="•"/>
        <a:defRPr sz="2000" kern="1200">
          <a:solidFill>
            <a:schemeClr val="tx1"/>
          </a:solidFill>
          <a:latin typeface="+mn-lt"/>
          <a:ea typeface="+mn-ea"/>
          <a:cs typeface="+mn-cs"/>
        </a:defRPr>
      </a:lvl6pPr>
      <a:lvl7pPr marL="2971652" indent="-228589" algn="l" defTabSz="457178" rtl="0" eaLnBrk="1" latinLnBrk="0" hangingPunct="1">
        <a:spcBef>
          <a:spcPct val="20000"/>
        </a:spcBef>
        <a:buFont typeface="Arial"/>
        <a:buChar char="•"/>
        <a:defRPr sz="2000" kern="1200">
          <a:solidFill>
            <a:schemeClr val="tx1"/>
          </a:solidFill>
          <a:latin typeface="+mn-lt"/>
          <a:ea typeface="+mn-ea"/>
          <a:cs typeface="+mn-cs"/>
        </a:defRPr>
      </a:lvl7pPr>
      <a:lvl8pPr marL="3428829" indent="-228589" algn="l" defTabSz="457178" rtl="0" eaLnBrk="1" latinLnBrk="0" hangingPunct="1">
        <a:spcBef>
          <a:spcPct val="20000"/>
        </a:spcBef>
        <a:buFont typeface="Arial"/>
        <a:buChar char="•"/>
        <a:defRPr sz="2000" kern="1200">
          <a:solidFill>
            <a:schemeClr val="tx1"/>
          </a:solidFill>
          <a:latin typeface="+mn-lt"/>
          <a:ea typeface="+mn-ea"/>
          <a:cs typeface="+mn-cs"/>
        </a:defRPr>
      </a:lvl8pPr>
      <a:lvl9pPr marL="3886006" indent="-228589" algn="l" defTabSz="457178"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78" rtl="0" eaLnBrk="1" latinLnBrk="0" hangingPunct="1">
        <a:defRPr sz="1800" kern="1200">
          <a:solidFill>
            <a:schemeClr val="tx1"/>
          </a:solidFill>
          <a:latin typeface="+mn-lt"/>
          <a:ea typeface="+mn-ea"/>
          <a:cs typeface="+mn-cs"/>
        </a:defRPr>
      </a:lvl1pPr>
      <a:lvl2pPr marL="457178" algn="l" defTabSz="457178" rtl="0" eaLnBrk="1" latinLnBrk="0" hangingPunct="1">
        <a:defRPr sz="1800" kern="1200">
          <a:solidFill>
            <a:schemeClr val="tx1"/>
          </a:solidFill>
          <a:latin typeface="+mn-lt"/>
          <a:ea typeface="+mn-ea"/>
          <a:cs typeface="+mn-cs"/>
        </a:defRPr>
      </a:lvl2pPr>
      <a:lvl3pPr marL="914354" algn="l" defTabSz="457178" rtl="0" eaLnBrk="1" latinLnBrk="0" hangingPunct="1">
        <a:defRPr sz="1800" kern="1200">
          <a:solidFill>
            <a:schemeClr val="tx1"/>
          </a:solidFill>
          <a:latin typeface="+mn-lt"/>
          <a:ea typeface="+mn-ea"/>
          <a:cs typeface="+mn-cs"/>
        </a:defRPr>
      </a:lvl3pPr>
      <a:lvl4pPr marL="1371532" algn="l" defTabSz="457178" rtl="0" eaLnBrk="1" latinLnBrk="0" hangingPunct="1">
        <a:defRPr sz="1800" kern="1200">
          <a:solidFill>
            <a:schemeClr val="tx1"/>
          </a:solidFill>
          <a:latin typeface="+mn-lt"/>
          <a:ea typeface="+mn-ea"/>
          <a:cs typeface="+mn-cs"/>
        </a:defRPr>
      </a:lvl4pPr>
      <a:lvl5pPr marL="1828709" algn="l" defTabSz="457178" rtl="0" eaLnBrk="1" latinLnBrk="0" hangingPunct="1">
        <a:defRPr sz="1800" kern="1200">
          <a:solidFill>
            <a:schemeClr val="tx1"/>
          </a:solidFill>
          <a:latin typeface="+mn-lt"/>
          <a:ea typeface="+mn-ea"/>
          <a:cs typeface="+mn-cs"/>
        </a:defRPr>
      </a:lvl5pPr>
      <a:lvl6pPr marL="2285886" algn="l" defTabSz="457178" rtl="0" eaLnBrk="1" latinLnBrk="0" hangingPunct="1">
        <a:defRPr sz="1800" kern="1200">
          <a:solidFill>
            <a:schemeClr val="tx1"/>
          </a:solidFill>
          <a:latin typeface="+mn-lt"/>
          <a:ea typeface="+mn-ea"/>
          <a:cs typeface="+mn-cs"/>
        </a:defRPr>
      </a:lvl6pPr>
      <a:lvl7pPr marL="2743062" algn="l" defTabSz="457178" rtl="0" eaLnBrk="1" latinLnBrk="0" hangingPunct="1">
        <a:defRPr sz="1800" kern="1200">
          <a:solidFill>
            <a:schemeClr val="tx1"/>
          </a:solidFill>
          <a:latin typeface="+mn-lt"/>
          <a:ea typeface="+mn-ea"/>
          <a:cs typeface="+mn-cs"/>
        </a:defRPr>
      </a:lvl7pPr>
      <a:lvl8pPr marL="3200240" algn="l" defTabSz="457178" rtl="0" eaLnBrk="1" latinLnBrk="0" hangingPunct="1">
        <a:defRPr sz="1800" kern="1200">
          <a:solidFill>
            <a:schemeClr val="tx1"/>
          </a:solidFill>
          <a:latin typeface="+mn-lt"/>
          <a:ea typeface="+mn-ea"/>
          <a:cs typeface="+mn-cs"/>
        </a:defRPr>
      </a:lvl8pPr>
      <a:lvl9pPr marL="3657418" algn="l" defTabSz="4571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hyperlink" Target="https://www.cms.gov/Outreach-and-Education/Outreach/NPC/Downloads/2017-09-19-QMB-FAQ.pdf" TargetMode="External"/><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hyperlink" Target="http://medicaid.gov/federal-policy-guidance/downloads/cib-01-23-2015.pdf" TargetMode="External"/><Relationship Id="rId2" Type="http://schemas.openxmlformats.org/officeDocument/2006/relationships/hyperlink" Target="https://www.ncoa.org/economic-security/benefits/medicare-and-medicaid/medicaid-msps/" TargetMode="External"/><Relationship Id="rId1" Type="http://schemas.openxmlformats.org/officeDocument/2006/relationships/slideLayout" Target="../slideLayouts/slideLayout9.xml"/><Relationship Id="rId4" Type="http://schemas.openxmlformats.org/officeDocument/2006/relationships/hyperlink" Target="http://www.benefitscheckup.org/"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ncoa.org/resources" TargetMode="External"/><Relationship Id="rId2" Type="http://schemas.openxmlformats.org/officeDocument/2006/relationships/hyperlink" Target="http://www.ncoa.org/centerforbenefits" TargetMode="External"/><Relationship Id="rId1" Type="http://schemas.openxmlformats.org/officeDocument/2006/relationships/slideLayout" Target="../slideLayouts/slideLayout9.xml"/><Relationship Id="rId4" Type="http://schemas.openxmlformats.org/officeDocument/2006/relationships/hyperlink" Target="mailto:centerforbenefits@ncoa.org"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AD083-FF3F-49DE-8BF4-25CD50E2F721}"/>
              </a:ext>
            </a:extLst>
          </p:cNvPr>
          <p:cNvSpPr>
            <a:spLocks noGrp="1"/>
          </p:cNvSpPr>
          <p:nvPr>
            <p:ph type="title"/>
          </p:nvPr>
        </p:nvSpPr>
        <p:spPr/>
        <p:txBody>
          <a:bodyPr/>
          <a:lstStyle/>
          <a:p>
            <a:r>
              <a:rPr lang="en-US" sz="4000" dirty="0"/>
              <a:t>Benefits 101: </a:t>
            </a:r>
            <a:br>
              <a:rPr lang="en-US" sz="4000" dirty="0"/>
            </a:br>
            <a:r>
              <a:rPr lang="en-US" sz="4000" dirty="0"/>
              <a:t>Medicare Savings Programs (MSPs)</a:t>
            </a:r>
            <a:br>
              <a:rPr lang="en-US" sz="4000" dirty="0"/>
            </a:br>
            <a:r>
              <a:rPr lang="en-US" sz="4000" dirty="0"/>
              <a:t/>
            </a:r>
            <a:br>
              <a:rPr lang="en-US" sz="4000" dirty="0"/>
            </a:br>
            <a:r>
              <a:rPr lang="en-US" dirty="0"/>
              <a:t/>
            </a:r>
            <a:br>
              <a:rPr lang="en-US" dirty="0"/>
            </a:br>
            <a:r>
              <a:rPr lang="en-US" sz="2000" dirty="0"/>
              <a:t>April 2018</a:t>
            </a:r>
          </a:p>
        </p:txBody>
      </p:sp>
    </p:spTree>
    <p:extLst>
      <p:ext uri="{BB962C8B-B14F-4D97-AF65-F5344CB8AC3E}">
        <p14:creationId xmlns:p14="http://schemas.microsoft.com/office/powerpoint/2010/main" val="3965564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400" dirty="0"/>
              <a:t>Eligibility Rules in 2018</a:t>
            </a:r>
          </a:p>
        </p:txBody>
      </p:sp>
      <p:sp>
        <p:nvSpPr>
          <p:cNvPr id="2" name="Rectangle 1"/>
          <p:cNvSpPr/>
          <p:nvPr/>
        </p:nvSpPr>
        <p:spPr>
          <a:xfrm>
            <a:off x="817296" y="865848"/>
            <a:ext cx="7009225" cy="3785652"/>
          </a:xfrm>
          <a:prstGeom prst="rect">
            <a:avLst/>
          </a:prstGeom>
        </p:spPr>
        <p:txBody>
          <a:bodyPr wrap="square">
            <a:spAutoFit/>
          </a:bodyPr>
          <a:lstStyle/>
          <a:p>
            <a:pPr>
              <a:defRPr/>
            </a:pPr>
            <a:r>
              <a:rPr lang="en-US" sz="2000" dirty="0">
                <a:solidFill>
                  <a:srgbClr val="003767"/>
                </a:solidFill>
              </a:rPr>
              <a:t>Financial eligibility criteria*(in 2018):</a:t>
            </a:r>
            <a:r>
              <a:rPr lang="en-US" sz="2000" b="1" dirty="0">
                <a:solidFill>
                  <a:srgbClr val="003767"/>
                </a:solidFill>
              </a:rPr>
              <a:t> </a:t>
            </a:r>
          </a:p>
          <a:p>
            <a:pPr>
              <a:buFont typeface="Wingdings" pitchFamily="2" charset="2"/>
              <a:buChar char="§"/>
              <a:defRPr/>
            </a:pPr>
            <a:endParaRPr lang="en-US" sz="2000" b="1" dirty="0">
              <a:solidFill>
                <a:srgbClr val="003767"/>
              </a:solidFill>
              <a:latin typeface="Franklin Gothic Book" pitchFamily="34" charset="0"/>
              <a:cs typeface="Arial" charset="0"/>
            </a:endParaRPr>
          </a:p>
          <a:p>
            <a:pPr>
              <a:buFont typeface="Wingdings" pitchFamily="2" charset="2"/>
              <a:buChar char="§"/>
              <a:defRPr/>
            </a:pPr>
            <a:endParaRPr lang="en-US" sz="2000" b="1" dirty="0">
              <a:solidFill>
                <a:srgbClr val="003767"/>
              </a:solidFill>
              <a:latin typeface="Franklin Gothic Book" pitchFamily="34" charset="0"/>
              <a:cs typeface="Arial" charset="0"/>
            </a:endParaRPr>
          </a:p>
          <a:p>
            <a:pPr>
              <a:buFont typeface="Wingdings" pitchFamily="2" charset="2"/>
              <a:buChar char="§"/>
              <a:defRPr/>
            </a:pPr>
            <a:endParaRPr lang="en-US" sz="2000" b="1" dirty="0">
              <a:solidFill>
                <a:srgbClr val="003767"/>
              </a:solidFill>
              <a:latin typeface="Franklin Gothic Book" pitchFamily="34" charset="0"/>
              <a:cs typeface="Arial" charset="0"/>
            </a:endParaRPr>
          </a:p>
          <a:p>
            <a:pPr>
              <a:defRPr/>
            </a:pPr>
            <a:endParaRPr lang="en-US" sz="2000" b="1" dirty="0">
              <a:solidFill>
                <a:srgbClr val="003767"/>
              </a:solidFill>
              <a:latin typeface="Franklin Gothic Book" pitchFamily="34" charset="0"/>
              <a:cs typeface="Arial" charset="0"/>
            </a:endParaRPr>
          </a:p>
          <a:p>
            <a:pPr>
              <a:buFont typeface="Wingdings" pitchFamily="2" charset="2"/>
              <a:buChar char="§"/>
              <a:defRPr/>
            </a:pPr>
            <a:endParaRPr lang="en-US" sz="2000" b="1" dirty="0">
              <a:solidFill>
                <a:srgbClr val="003767"/>
              </a:solidFill>
              <a:latin typeface="Franklin Gothic Book" pitchFamily="34" charset="0"/>
              <a:cs typeface="Arial" charset="0"/>
            </a:endParaRPr>
          </a:p>
          <a:p>
            <a:pPr>
              <a:buFont typeface="Wingdings" pitchFamily="2" charset="2"/>
              <a:buChar char="§"/>
              <a:defRPr/>
            </a:pPr>
            <a:endParaRPr lang="en-US" sz="2000" b="1" dirty="0">
              <a:solidFill>
                <a:srgbClr val="003767"/>
              </a:solidFill>
              <a:latin typeface="Franklin Gothic Book" pitchFamily="34" charset="0"/>
              <a:cs typeface="Arial" charset="0"/>
            </a:endParaRPr>
          </a:p>
          <a:p>
            <a:pPr>
              <a:buFont typeface="Wingdings" pitchFamily="2" charset="2"/>
              <a:buChar char="§"/>
              <a:defRPr/>
            </a:pPr>
            <a:endParaRPr lang="en-US" sz="2000" b="1" dirty="0">
              <a:solidFill>
                <a:srgbClr val="003767"/>
              </a:solidFill>
              <a:latin typeface="Franklin Gothic Book" pitchFamily="34" charset="0"/>
              <a:cs typeface="Arial" charset="0"/>
            </a:endParaRPr>
          </a:p>
          <a:p>
            <a:pPr>
              <a:buFont typeface="Wingdings" pitchFamily="2" charset="2"/>
              <a:buChar char="§"/>
              <a:defRPr/>
            </a:pPr>
            <a:endParaRPr lang="en-US" sz="2000" b="1" dirty="0">
              <a:solidFill>
                <a:srgbClr val="003767"/>
              </a:solidFill>
              <a:latin typeface="Franklin Gothic Book" pitchFamily="34" charset="0"/>
              <a:cs typeface="Arial" charset="0"/>
            </a:endParaRPr>
          </a:p>
          <a:p>
            <a:pPr>
              <a:defRPr/>
            </a:pPr>
            <a:r>
              <a:rPr lang="en-US" sz="1600" dirty="0">
                <a:solidFill>
                  <a:srgbClr val="003767"/>
                </a:solidFill>
              </a:rPr>
              <a:t>* </a:t>
            </a:r>
            <a:r>
              <a:rPr lang="en-US" sz="1400" dirty="0">
                <a:solidFill>
                  <a:srgbClr val="003767"/>
                </a:solidFill>
              </a:rPr>
              <a:t>These amounts are higher in Alaska and Hawaii. QDWI amounts include other earned income disregards.</a:t>
            </a:r>
            <a:br>
              <a:rPr lang="en-US" sz="1400" dirty="0">
                <a:solidFill>
                  <a:srgbClr val="003767"/>
                </a:solidFill>
              </a:rPr>
            </a:br>
            <a:r>
              <a:rPr lang="en-US" sz="1600" b="1" dirty="0">
                <a:solidFill>
                  <a:srgbClr val="003767"/>
                </a:solidFill>
              </a:rPr>
              <a:t>Notes: </a:t>
            </a:r>
            <a:r>
              <a:rPr lang="en-US" sz="1400" dirty="0">
                <a:solidFill>
                  <a:srgbClr val="003767"/>
                </a:solidFill>
              </a:rPr>
              <a:t>Income limits do </a:t>
            </a:r>
            <a:r>
              <a:rPr lang="en-US" sz="1400" u="sng" dirty="0">
                <a:solidFill>
                  <a:srgbClr val="003767"/>
                </a:solidFill>
              </a:rPr>
              <a:t>not</a:t>
            </a:r>
            <a:r>
              <a:rPr lang="en-US" sz="1400" dirty="0">
                <a:solidFill>
                  <a:srgbClr val="003767"/>
                </a:solidFill>
              </a:rPr>
              <a:t> include </a:t>
            </a:r>
            <a:r>
              <a:rPr lang="en-US" sz="1400" dirty="0">
                <a:solidFill>
                  <a:srgbClr val="003767"/>
                </a:solidFill>
                <a:ea typeface="Franklin Gothic Book" pitchFamily="34" charset="0"/>
              </a:rPr>
              <a:t>$20 standard income disregard per household. Resource limits do not include $1,500 per person burial allowance.</a:t>
            </a:r>
            <a:endParaRPr lang="en-US" sz="2000" dirty="0">
              <a:solidFill>
                <a:srgbClr val="003767"/>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855609861"/>
              </p:ext>
            </p:extLst>
          </p:nvPr>
        </p:nvGraphicFramePr>
        <p:xfrm>
          <a:off x="1338163" y="1262359"/>
          <a:ext cx="6203614" cy="2374373"/>
        </p:xfrm>
        <a:graphic>
          <a:graphicData uri="http://schemas.openxmlformats.org/drawingml/2006/table">
            <a:tbl>
              <a:tblPr/>
              <a:tblGrid>
                <a:gridCol w="1372357">
                  <a:extLst>
                    <a:ext uri="{9D8B030D-6E8A-4147-A177-3AD203B41FA5}">
                      <a16:colId xmlns:a16="http://schemas.microsoft.com/office/drawing/2014/main" val="880054805"/>
                    </a:ext>
                  </a:extLst>
                </a:gridCol>
                <a:gridCol w="1189841">
                  <a:extLst>
                    <a:ext uri="{9D8B030D-6E8A-4147-A177-3AD203B41FA5}">
                      <a16:colId xmlns:a16="http://schemas.microsoft.com/office/drawing/2014/main" val="2528341281"/>
                    </a:ext>
                  </a:extLst>
                </a:gridCol>
                <a:gridCol w="1120760">
                  <a:extLst>
                    <a:ext uri="{9D8B030D-6E8A-4147-A177-3AD203B41FA5}">
                      <a16:colId xmlns:a16="http://schemas.microsoft.com/office/drawing/2014/main" val="366566266"/>
                    </a:ext>
                  </a:extLst>
                </a:gridCol>
                <a:gridCol w="1204313">
                  <a:extLst>
                    <a:ext uri="{9D8B030D-6E8A-4147-A177-3AD203B41FA5}">
                      <a16:colId xmlns:a16="http://schemas.microsoft.com/office/drawing/2014/main" val="1010458161"/>
                    </a:ext>
                  </a:extLst>
                </a:gridCol>
                <a:gridCol w="1316343">
                  <a:extLst>
                    <a:ext uri="{9D8B030D-6E8A-4147-A177-3AD203B41FA5}">
                      <a16:colId xmlns:a16="http://schemas.microsoft.com/office/drawing/2014/main" val="2515442769"/>
                    </a:ext>
                  </a:extLst>
                </a:gridCol>
              </a:tblGrid>
              <a:tr h="197864">
                <a:tc>
                  <a:txBody>
                    <a:bodyPr/>
                    <a:lstStyle/>
                    <a:p>
                      <a:pPr algn="l" fontAlgn="b"/>
                      <a:r>
                        <a:rPr lang="en-US" sz="12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QMB</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l" fontAlgn="b"/>
                      <a:r>
                        <a:rPr lang="en-US" sz="1200" b="1" i="0" u="none" strike="noStrike">
                          <a:solidFill>
                            <a:srgbClr val="000000"/>
                          </a:solidFill>
                          <a:effectLst/>
                          <a:latin typeface="Arial" panose="020B0604020202020204" pitchFamily="34" charset="0"/>
                          <a:cs typeface="Arial" panose="020B0604020202020204" pitchFamily="34" charset="0"/>
                        </a:rPr>
                        <a:t>SLMB</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QI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QDWI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extLst>
                  <a:ext uri="{0D108BD9-81ED-4DB2-BD59-A6C34878D82A}">
                    <a16:rowId xmlns:a16="http://schemas.microsoft.com/office/drawing/2014/main" val="673959748"/>
                  </a:ext>
                </a:extLst>
              </a:tr>
              <a:tr h="791458">
                <a:tc>
                  <a:txBody>
                    <a:body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Monthly Income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200" b="0" i="0" u="none" strike="noStrike" dirty="0">
                          <a:solidFill>
                            <a:srgbClr val="000000"/>
                          </a:solidFill>
                          <a:effectLst/>
                          <a:latin typeface="Arial" panose="020B0604020202020204" pitchFamily="34" charset="0"/>
                          <a:cs typeface="Arial" panose="020B0604020202020204" pitchFamily="34" charset="0"/>
                        </a:rPr>
                        <a:t>Up to 100% FPL: </a:t>
                      </a:r>
                    </a:p>
                    <a:p>
                      <a:pPr algn="l" fontAlgn="b"/>
                      <a:r>
                        <a:rPr lang="en-US" sz="1200" b="0" i="0" u="none" strike="noStrike" dirty="0">
                          <a:solidFill>
                            <a:srgbClr val="000000"/>
                          </a:solidFill>
                          <a:effectLst/>
                          <a:latin typeface="Arial" panose="020B0604020202020204" pitchFamily="34" charset="0"/>
                          <a:cs typeface="Arial" panose="020B0604020202020204" pitchFamily="34" charset="0"/>
                        </a:rPr>
                        <a:t>$1,012 single/   $1,372 married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Arial" panose="020B0604020202020204" pitchFamily="34" charset="0"/>
                          <a:cs typeface="Arial" panose="020B0604020202020204" pitchFamily="34" charset="0"/>
                        </a:rPr>
                        <a:t>Between 100-120% FPL:</a:t>
                      </a:r>
                      <a:br>
                        <a:rPr lang="en-US" sz="1200" b="0" i="0" u="none" strike="noStrike" dirty="0">
                          <a:solidFill>
                            <a:srgbClr val="000000"/>
                          </a:solidFill>
                          <a:effectLst/>
                          <a:latin typeface="Arial" panose="020B0604020202020204" pitchFamily="34" charset="0"/>
                          <a:cs typeface="Arial" panose="020B0604020202020204" pitchFamily="34" charset="0"/>
                        </a:rPr>
                      </a:br>
                      <a:r>
                        <a:rPr lang="en-US" sz="1200" b="0" i="0" u="none" strike="noStrike" dirty="0">
                          <a:solidFill>
                            <a:srgbClr val="000000"/>
                          </a:solidFill>
                          <a:effectLst/>
                          <a:latin typeface="Arial" panose="020B0604020202020204" pitchFamily="34" charset="0"/>
                          <a:cs typeface="Arial" panose="020B0604020202020204" pitchFamily="34" charset="0"/>
                        </a:rPr>
                        <a:t> $1,214 single/ $1,646 married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Arial" panose="020B0604020202020204" pitchFamily="34" charset="0"/>
                          <a:cs typeface="Arial" panose="020B0604020202020204" pitchFamily="34" charset="0"/>
                        </a:rPr>
                        <a:t>Between 121-135% FPL:</a:t>
                      </a:r>
                      <a:br>
                        <a:rPr lang="en-US" sz="1200" b="0" i="0" u="none" strike="noStrike" dirty="0">
                          <a:solidFill>
                            <a:srgbClr val="000000"/>
                          </a:solidFill>
                          <a:effectLst/>
                          <a:latin typeface="Arial" panose="020B0604020202020204" pitchFamily="34" charset="0"/>
                          <a:cs typeface="Arial" panose="020B0604020202020204" pitchFamily="34" charset="0"/>
                        </a:rPr>
                      </a:br>
                      <a:r>
                        <a:rPr lang="en-US" sz="1200" b="0" i="0" u="none" strike="noStrike" dirty="0">
                          <a:solidFill>
                            <a:srgbClr val="000000"/>
                          </a:solidFill>
                          <a:effectLst/>
                          <a:latin typeface="Arial" panose="020B0604020202020204" pitchFamily="34" charset="0"/>
                          <a:cs typeface="Arial" panose="020B0604020202020204" pitchFamily="34" charset="0"/>
                        </a:rPr>
                        <a:t>$1,366 single/ $1,852 married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Arial" panose="020B0604020202020204" pitchFamily="34" charset="0"/>
                          <a:cs typeface="Arial" panose="020B0604020202020204" pitchFamily="34" charset="0"/>
                        </a:rPr>
                        <a:t>$4,132 single/ </a:t>
                      </a:r>
                      <a:br>
                        <a:rPr lang="en-US" sz="1200" b="0" i="0" u="none" strike="noStrike" dirty="0">
                          <a:solidFill>
                            <a:srgbClr val="000000"/>
                          </a:solidFill>
                          <a:effectLst/>
                          <a:latin typeface="Arial" panose="020B0604020202020204" pitchFamily="34" charset="0"/>
                          <a:cs typeface="Arial" panose="020B0604020202020204" pitchFamily="34" charset="0"/>
                        </a:rPr>
                      </a:br>
                      <a:r>
                        <a:rPr lang="en-US" sz="1200" b="0" i="0" u="none" strike="noStrike" dirty="0">
                          <a:solidFill>
                            <a:srgbClr val="000000"/>
                          </a:solidFill>
                          <a:effectLst/>
                          <a:latin typeface="Arial" panose="020B0604020202020204" pitchFamily="34" charset="0"/>
                          <a:cs typeface="Arial" panose="020B0604020202020204" pitchFamily="34" charset="0"/>
                        </a:rPr>
                        <a:t>$5,572 married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0175356"/>
                  </a:ext>
                </a:extLst>
              </a:tr>
              <a:tr h="593593">
                <a:tc>
                  <a:txBody>
                    <a:body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Resource Limit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200" b="0" i="0" u="none" strike="noStrike" dirty="0">
                          <a:solidFill>
                            <a:srgbClr val="000000"/>
                          </a:solidFill>
                          <a:effectLst/>
                          <a:latin typeface="Arial" panose="020B0604020202020204" pitchFamily="34" charset="0"/>
                          <a:cs typeface="Arial" panose="020B0604020202020204" pitchFamily="34" charset="0"/>
                        </a:rPr>
                        <a:t>$7,560 single/ $11,340 married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457178"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$7,560 single/ $11,340 married</a:t>
                      </a: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457178"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$7,560 single/ $11,340 married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Arial" panose="020B0604020202020204" pitchFamily="34" charset="0"/>
                          <a:cs typeface="Arial" panose="020B0604020202020204" pitchFamily="34" charset="0"/>
                        </a:rPr>
                        <a:t>$4,000 single/ $6,000 married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4484548"/>
                  </a:ext>
                </a:extLst>
              </a:tr>
              <a:tr h="395729">
                <a:tc>
                  <a:txBody>
                    <a:body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Type of Benefit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200" b="0" i="0" u="none" strike="noStrike">
                          <a:solidFill>
                            <a:srgbClr val="000000"/>
                          </a:solidFill>
                          <a:effectLst/>
                          <a:latin typeface="Arial" panose="020B0604020202020204" pitchFamily="34" charset="0"/>
                          <a:cs typeface="Arial" panose="020B0604020202020204" pitchFamily="34" charset="0"/>
                        </a:rPr>
                        <a:t>Entitlement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Arial" panose="020B0604020202020204" pitchFamily="34" charset="0"/>
                          <a:cs typeface="Arial" panose="020B0604020202020204" pitchFamily="34" charset="0"/>
                        </a:rPr>
                        <a:t>Entitlement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Arial" panose="020B0604020202020204" pitchFamily="34" charset="0"/>
                          <a:cs typeface="Arial" panose="020B0604020202020204" pitchFamily="34" charset="0"/>
                        </a:rPr>
                        <a:t>Block grant to states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Arial" panose="020B0604020202020204" pitchFamily="34" charset="0"/>
                          <a:cs typeface="Arial" panose="020B0604020202020204" pitchFamily="34" charset="0"/>
                        </a:rPr>
                        <a:t>Entitlement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9436420"/>
                  </a:ext>
                </a:extLst>
              </a:tr>
              <a:tr h="395729">
                <a:tc>
                  <a:txBody>
                    <a:body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Retroactivity</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200" b="0" i="0" u="none" strike="noStrike">
                          <a:solidFill>
                            <a:srgbClr val="000000"/>
                          </a:solidFill>
                          <a:effectLst/>
                          <a:latin typeface="Arial" panose="020B0604020202020204" pitchFamily="34" charset="0"/>
                          <a:cs typeface="Arial" panose="020B0604020202020204" pitchFamily="34" charset="0"/>
                        </a:rPr>
                        <a:t>None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Arial" panose="020B0604020202020204" pitchFamily="34" charset="0"/>
                          <a:cs typeface="Arial" panose="020B0604020202020204" pitchFamily="34" charset="0"/>
                        </a:rPr>
                        <a:t>90 days if eligible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Arial" panose="020B0604020202020204" pitchFamily="34" charset="0"/>
                          <a:cs typeface="Arial" panose="020B0604020202020204" pitchFamily="34" charset="0"/>
                        </a:rPr>
                        <a:t>90 days if eligible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Arial" panose="020B0604020202020204" pitchFamily="34" charset="0"/>
                          <a:cs typeface="Arial" panose="020B0604020202020204" pitchFamily="34" charset="0"/>
                        </a:rPr>
                        <a:t>90 days if eligible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2865723"/>
                  </a:ext>
                </a:extLst>
              </a:tr>
            </a:tbl>
          </a:graphicData>
        </a:graphic>
      </p:graphicFrame>
    </p:spTree>
    <p:extLst>
      <p:ext uri="{BB962C8B-B14F-4D97-AF65-F5344CB8AC3E}">
        <p14:creationId xmlns:p14="http://schemas.microsoft.com/office/powerpoint/2010/main" val="1993475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2576" y="41618"/>
            <a:ext cx="8344227" cy="680404"/>
          </a:xfrm>
        </p:spPr>
        <p:txBody>
          <a:bodyPr>
            <a:normAutofit/>
          </a:bodyPr>
          <a:lstStyle/>
          <a:p>
            <a:r>
              <a:rPr lang="en-US" sz="2800" dirty="0"/>
              <a:t>Relationship with Extra Help</a:t>
            </a:r>
          </a:p>
        </p:txBody>
      </p:sp>
      <p:sp>
        <p:nvSpPr>
          <p:cNvPr id="9" name="Text Placeholder 8"/>
          <p:cNvSpPr>
            <a:spLocks noGrp="1"/>
          </p:cNvSpPr>
          <p:nvPr>
            <p:ph type="body" sz="quarter" idx="10"/>
          </p:nvPr>
        </p:nvSpPr>
        <p:spPr>
          <a:xfrm>
            <a:off x="188827" y="825389"/>
            <a:ext cx="8688135" cy="4054108"/>
          </a:xfrm>
        </p:spPr>
        <p:txBody>
          <a:bodyPr>
            <a:normAutofit fontScale="92500" lnSpcReduction="10000"/>
          </a:bodyPr>
          <a:lstStyle/>
          <a:p>
            <a:pPr>
              <a:buFont typeface="Wingdings" pitchFamily="2" charset="2"/>
              <a:buChar char="§"/>
            </a:pPr>
            <a:r>
              <a:rPr lang="en-US" altLang="en-US" sz="2200" dirty="0">
                <a:ea typeface="Franklin Gothic Book" pitchFamily="34" charset="0"/>
              </a:rPr>
              <a:t>People enrolled in an MSP automatically qualify for the Low-Income Subsidy (LIS)/Extra Help (“deemed eligible”) </a:t>
            </a:r>
          </a:p>
          <a:p>
            <a:pPr lvl="1">
              <a:buSzPct val="100000"/>
              <a:buFont typeface="Arial" panose="020B0604020202020204" pitchFamily="34" charset="0"/>
              <a:buChar char="•"/>
            </a:pPr>
            <a:r>
              <a:rPr lang="en-US" altLang="en-US" sz="2000" dirty="0"/>
              <a:t>Means </a:t>
            </a:r>
            <a:r>
              <a:rPr lang="en-US" altLang="en-US" sz="2000" dirty="0">
                <a:ea typeface="Franklin Gothic Book" pitchFamily="34" charset="0"/>
              </a:rPr>
              <a:t>your clients get the help they may need with prescription drug costs </a:t>
            </a:r>
            <a:r>
              <a:rPr lang="en-US" altLang="en-US" sz="2000" b="1" dirty="0">
                <a:ea typeface="Franklin Gothic Book" pitchFamily="34" charset="0"/>
              </a:rPr>
              <a:t>and</a:t>
            </a:r>
            <a:r>
              <a:rPr lang="en-US" altLang="en-US" sz="2000" dirty="0">
                <a:ea typeface="Franklin Gothic Book" pitchFamily="34" charset="0"/>
              </a:rPr>
              <a:t> automatically!</a:t>
            </a:r>
          </a:p>
          <a:p>
            <a:pPr>
              <a:buFont typeface="Wingdings" pitchFamily="2" charset="2"/>
              <a:buChar char="§"/>
            </a:pPr>
            <a:r>
              <a:rPr lang="en-US" altLang="en-US" sz="2200" dirty="0">
                <a:ea typeface="Franklin Gothic Book" pitchFamily="34" charset="0"/>
              </a:rPr>
              <a:t>If they don’t join a Part D plan on their own - “facilitated” into a plan by CMS</a:t>
            </a:r>
          </a:p>
          <a:p>
            <a:pPr lvl="1">
              <a:buSzPct val="100000"/>
              <a:buFont typeface="Arial" panose="020B0604020202020204" pitchFamily="34" charset="0"/>
              <a:buChar char="•"/>
            </a:pPr>
            <a:r>
              <a:rPr lang="en-US" altLang="en-US" sz="2000" dirty="0"/>
              <a:t>Occurs two months after being “deemed” eligible for LIS</a:t>
            </a:r>
          </a:p>
          <a:p>
            <a:pPr lvl="2">
              <a:buFont typeface="Courier New" panose="02070309020205020404" pitchFamily="49" charset="0"/>
              <a:buChar char="o"/>
            </a:pPr>
            <a:r>
              <a:rPr lang="en-US" altLang="en-US" dirty="0">
                <a:ea typeface="Franklin Gothic Book" pitchFamily="34" charset="0"/>
              </a:rPr>
              <a:t>This gives them time to select a Part D plan that best meets their needs</a:t>
            </a:r>
          </a:p>
          <a:p>
            <a:pPr lvl="1">
              <a:buSzPct val="100000"/>
              <a:buFont typeface="Arial" panose="020B0604020202020204" pitchFamily="34" charset="0"/>
              <a:buChar char="•"/>
            </a:pPr>
            <a:r>
              <a:rPr lang="en-US" altLang="en-US" sz="2000" dirty="0"/>
              <a:t>However, enrollment is done randomly into a plan within the LIS premium amount without regard to beneficiary’s medication requirements. If medications are not on the formulary, the beneficiary owes the full amount of the drug cost vs. the LIS discounted amount.</a:t>
            </a:r>
          </a:p>
        </p:txBody>
      </p:sp>
    </p:spTree>
    <p:extLst>
      <p:ext uri="{BB962C8B-B14F-4D97-AF65-F5344CB8AC3E}">
        <p14:creationId xmlns:p14="http://schemas.microsoft.com/office/powerpoint/2010/main" val="1462104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2576" y="57801"/>
            <a:ext cx="8344227" cy="680404"/>
          </a:xfrm>
        </p:spPr>
        <p:txBody>
          <a:bodyPr>
            <a:normAutofit/>
          </a:bodyPr>
          <a:lstStyle/>
          <a:p>
            <a:r>
              <a:rPr lang="en-US" sz="2800" dirty="0"/>
              <a:t>Relationship with Extra Help (cont.)</a:t>
            </a:r>
          </a:p>
        </p:txBody>
      </p:sp>
      <p:sp>
        <p:nvSpPr>
          <p:cNvPr id="9" name="Text Placeholder 8"/>
          <p:cNvSpPr>
            <a:spLocks noGrp="1"/>
          </p:cNvSpPr>
          <p:nvPr>
            <p:ph type="body" sz="quarter" idx="10"/>
          </p:nvPr>
        </p:nvSpPr>
        <p:spPr>
          <a:xfrm>
            <a:off x="342575" y="954861"/>
            <a:ext cx="5864015" cy="3827533"/>
          </a:xfrm>
        </p:spPr>
        <p:txBody>
          <a:bodyPr>
            <a:normAutofit fontScale="92500" lnSpcReduction="10000"/>
          </a:bodyPr>
          <a:lstStyle/>
          <a:p>
            <a:pPr>
              <a:lnSpc>
                <a:spcPct val="114000"/>
              </a:lnSpc>
              <a:spcBef>
                <a:spcPts val="0"/>
              </a:spcBef>
              <a:buFont typeface="Wingdings" pitchFamily="2" charset="2"/>
              <a:buChar char="§"/>
            </a:pPr>
            <a:r>
              <a:rPr lang="en-US" altLang="en-US" sz="2600" dirty="0">
                <a:ea typeface="Franklin Gothic Book" pitchFamily="34" charset="0"/>
              </a:rPr>
              <a:t>What about those with LIS who do NOT automatically qualify for MSPs?</a:t>
            </a:r>
            <a:r>
              <a:rPr lang="en-US" altLang="en-US" sz="2600" i="1" dirty="0">
                <a:ea typeface="Franklin Gothic Book" pitchFamily="34" charset="0"/>
              </a:rPr>
              <a:t> </a:t>
            </a:r>
            <a:endParaRPr lang="en-US" altLang="en-US" sz="2600" dirty="0">
              <a:ea typeface="Franklin Gothic Book" pitchFamily="34" charset="0"/>
            </a:endParaRPr>
          </a:p>
          <a:p>
            <a:pPr lvl="1">
              <a:lnSpc>
                <a:spcPct val="114000"/>
              </a:lnSpc>
              <a:spcBef>
                <a:spcPts val="0"/>
              </a:spcBef>
              <a:buSzPct val="100000"/>
              <a:buFont typeface="Arial" panose="020B0604020202020204" pitchFamily="34" charset="0"/>
              <a:buChar char="•"/>
            </a:pPr>
            <a:r>
              <a:rPr lang="en-US" altLang="en-US" sz="2200" dirty="0">
                <a:ea typeface="Franklin Gothic Book" pitchFamily="34" charset="0"/>
              </a:rPr>
              <a:t>When they apply for LIS (unless they decline), Social Security sends their LIS application info to their state Medicaid agency </a:t>
            </a:r>
          </a:p>
          <a:p>
            <a:pPr lvl="2">
              <a:lnSpc>
                <a:spcPct val="114000"/>
              </a:lnSpc>
              <a:spcBef>
                <a:spcPts val="0"/>
              </a:spcBef>
              <a:buFont typeface="Courier New" panose="02070309020205020404" pitchFamily="49" charset="0"/>
              <a:buChar char="o"/>
            </a:pPr>
            <a:r>
              <a:rPr lang="en-US" altLang="en-US" sz="2000" dirty="0">
                <a:ea typeface="Franklin Gothic Book" pitchFamily="34" charset="0"/>
              </a:rPr>
              <a:t>That triggers the MSP application process</a:t>
            </a:r>
          </a:p>
          <a:p>
            <a:pPr lvl="2">
              <a:lnSpc>
                <a:spcPct val="114000"/>
              </a:lnSpc>
              <a:spcBef>
                <a:spcPts val="0"/>
              </a:spcBef>
              <a:buFont typeface="Courier New" panose="02070309020205020404" pitchFamily="49" charset="0"/>
              <a:buChar char="o"/>
            </a:pPr>
            <a:r>
              <a:rPr lang="en-US" altLang="en-US" sz="2000" dirty="0">
                <a:ea typeface="Franklin Gothic Book" pitchFamily="34" charset="0"/>
              </a:rPr>
              <a:t>State Medicaid agencies then have 45 days to determine MSP eligibility</a:t>
            </a:r>
          </a:p>
          <a:p>
            <a:pPr lvl="3">
              <a:lnSpc>
                <a:spcPct val="114000"/>
              </a:lnSpc>
              <a:spcBef>
                <a:spcPts val="0"/>
              </a:spcBef>
              <a:buFont typeface="Wingdings" panose="05000000000000000000" pitchFamily="2" charset="2"/>
              <a:buChar char="Ø"/>
            </a:pPr>
            <a:r>
              <a:rPr lang="en-US" altLang="en-US" dirty="0">
                <a:ea typeface="Franklin Gothic Book" pitchFamily="34" charset="0"/>
              </a:rPr>
              <a:t>Applicants may be asked for further information/documentation</a:t>
            </a:r>
          </a:p>
        </p:txBody>
      </p:sp>
      <p:pic>
        <p:nvPicPr>
          <p:cNvPr id="5" name="Picture 4">
            <a:extLst>
              <a:ext uri="{FF2B5EF4-FFF2-40B4-BE49-F238E27FC236}">
                <a16:creationId xmlns:a16="http://schemas.microsoft.com/office/drawing/2014/main" id="{9C975E0B-2BAF-4D1B-8895-481A458800B2}"/>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551069" y="1550670"/>
            <a:ext cx="2029968" cy="2042160"/>
          </a:xfrm>
          <a:prstGeom prst="rect">
            <a:avLst/>
          </a:prstGeom>
        </p:spPr>
      </p:pic>
    </p:spTree>
    <p:extLst>
      <p:ext uri="{BB962C8B-B14F-4D97-AF65-F5344CB8AC3E}">
        <p14:creationId xmlns:p14="http://schemas.microsoft.com/office/powerpoint/2010/main" val="1718461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2576" y="73985"/>
            <a:ext cx="8344227" cy="680404"/>
          </a:xfrm>
        </p:spPr>
        <p:txBody>
          <a:bodyPr>
            <a:normAutofit/>
          </a:bodyPr>
          <a:lstStyle/>
          <a:p>
            <a:r>
              <a:rPr lang="en-US" sz="2800" dirty="0"/>
              <a:t>Relationship with </a:t>
            </a:r>
            <a:r>
              <a:rPr lang="en-US" sz="2800" dirty="0" err="1"/>
              <a:t>Medigap</a:t>
            </a:r>
            <a:r>
              <a:rPr lang="en-US" sz="2800" dirty="0"/>
              <a:t> &amp; Medicaid</a:t>
            </a:r>
          </a:p>
        </p:txBody>
      </p:sp>
      <p:sp>
        <p:nvSpPr>
          <p:cNvPr id="9" name="Text Placeholder 8"/>
          <p:cNvSpPr>
            <a:spLocks noGrp="1"/>
          </p:cNvSpPr>
          <p:nvPr>
            <p:ph type="body" sz="quarter" idx="10"/>
          </p:nvPr>
        </p:nvSpPr>
        <p:spPr>
          <a:xfrm>
            <a:off x="342576" y="890125"/>
            <a:ext cx="8344227" cy="3981280"/>
          </a:xfrm>
        </p:spPr>
        <p:txBody>
          <a:bodyPr>
            <a:normAutofit fontScale="77500" lnSpcReduction="20000"/>
          </a:bodyPr>
          <a:lstStyle/>
          <a:p>
            <a:pPr>
              <a:lnSpc>
                <a:spcPct val="120000"/>
              </a:lnSpc>
              <a:buFont typeface="Wingdings" pitchFamily="2" charset="2"/>
              <a:buChar char="§"/>
            </a:pPr>
            <a:r>
              <a:rPr lang="en-US" altLang="en-US" sz="2600" dirty="0"/>
              <a:t>Who with MSP needs a Medicare supplement (</a:t>
            </a:r>
            <a:r>
              <a:rPr lang="en-US" altLang="en-US" sz="2600" dirty="0" err="1"/>
              <a:t>Medigap</a:t>
            </a:r>
            <a:r>
              <a:rPr lang="en-US" altLang="en-US" sz="2600" dirty="0"/>
              <a:t>) policy?</a:t>
            </a:r>
          </a:p>
          <a:p>
            <a:pPr lvl="1">
              <a:lnSpc>
                <a:spcPct val="120000"/>
              </a:lnSpc>
              <a:buSzPct val="100000"/>
              <a:buFont typeface="Arial" panose="020B0604020202020204" pitchFamily="34" charset="0"/>
              <a:buChar char="•"/>
            </a:pPr>
            <a:r>
              <a:rPr lang="en-US" altLang="en-US" dirty="0"/>
              <a:t>QMB pays all out-of-pocket Medicare Parts A &amp; B cost-sharing</a:t>
            </a:r>
          </a:p>
          <a:p>
            <a:pPr lvl="2">
              <a:lnSpc>
                <a:spcPct val="120000"/>
              </a:lnSpc>
              <a:buFont typeface="Courier New" panose="02070309020205020404" pitchFamily="49" charset="0"/>
              <a:buChar char="o"/>
            </a:pPr>
            <a:r>
              <a:rPr lang="en-US" altLang="en-US" dirty="0"/>
              <a:t>QMBs should </a:t>
            </a:r>
            <a:r>
              <a:rPr lang="en-US" altLang="en-US" u="sng" dirty="0"/>
              <a:t>not </a:t>
            </a:r>
            <a:r>
              <a:rPr lang="en-US" altLang="en-US" dirty="0"/>
              <a:t>be sold a </a:t>
            </a:r>
            <a:r>
              <a:rPr lang="en-US" altLang="en-US" dirty="0" err="1"/>
              <a:t>Medigap</a:t>
            </a:r>
            <a:r>
              <a:rPr lang="en-US" altLang="en-US" dirty="0"/>
              <a:t> policy</a:t>
            </a:r>
          </a:p>
          <a:p>
            <a:pPr lvl="2">
              <a:lnSpc>
                <a:spcPct val="120000"/>
              </a:lnSpc>
              <a:buFont typeface="Courier New" panose="02070309020205020404" pitchFamily="49" charset="0"/>
              <a:buChar char="o"/>
            </a:pPr>
            <a:r>
              <a:rPr lang="en-US" altLang="en-US" dirty="0"/>
              <a:t>2-year suspension for </a:t>
            </a:r>
            <a:r>
              <a:rPr lang="en-US" altLang="en-US" dirty="0" err="1"/>
              <a:t>Medigap</a:t>
            </a:r>
            <a:r>
              <a:rPr lang="en-US" altLang="en-US" dirty="0"/>
              <a:t> when person qualifies for QMB (beneficiary can cease paying </a:t>
            </a:r>
            <a:r>
              <a:rPr lang="en-US" altLang="en-US" dirty="0" err="1"/>
              <a:t>Medigap</a:t>
            </a:r>
            <a:r>
              <a:rPr lang="en-US" altLang="en-US" dirty="0"/>
              <a:t> premiums but go back and get policy within 2 years)</a:t>
            </a:r>
          </a:p>
          <a:p>
            <a:pPr lvl="1">
              <a:lnSpc>
                <a:spcPct val="120000"/>
              </a:lnSpc>
              <a:buSzPct val="100000"/>
              <a:buFont typeface="Arial" panose="020B0604020202020204" pitchFamily="34" charset="0"/>
              <a:buChar char="•"/>
            </a:pPr>
            <a:r>
              <a:rPr lang="en-US" altLang="en-US" dirty="0"/>
              <a:t>SLMB and QI only pay Part B premium</a:t>
            </a:r>
          </a:p>
          <a:p>
            <a:pPr lvl="2">
              <a:lnSpc>
                <a:spcPct val="120000"/>
              </a:lnSpc>
              <a:buFont typeface="Courier New" panose="02070309020205020404" pitchFamily="49" charset="0"/>
              <a:buChar char="o"/>
            </a:pPr>
            <a:r>
              <a:rPr lang="en-US" altLang="en-US" dirty="0"/>
              <a:t>You can help your clients assess whether they want/can afford a </a:t>
            </a:r>
            <a:r>
              <a:rPr lang="en-US" altLang="en-US" dirty="0" err="1"/>
              <a:t>Medigap</a:t>
            </a:r>
            <a:r>
              <a:rPr lang="en-US" altLang="en-US" dirty="0"/>
              <a:t> policy</a:t>
            </a:r>
            <a:endParaRPr lang="en-US" altLang="en-US" sz="2000" dirty="0"/>
          </a:p>
          <a:p>
            <a:pPr>
              <a:lnSpc>
                <a:spcPct val="120000"/>
              </a:lnSpc>
              <a:buFont typeface="Wingdings" pitchFamily="2" charset="2"/>
              <a:buChar char="§"/>
            </a:pPr>
            <a:r>
              <a:rPr lang="en-US" altLang="en-US" sz="2600" dirty="0"/>
              <a:t>MSP for people getting long-term care Medicaid</a:t>
            </a:r>
          </a:p>
          <a:p>
            <a:pPr lvl="1">
              <a:lnSpc>
                <a:spcPct val="120000"/>
              </a:lnSpc>
              <a:buSzPct val="100000"/>
              <a:buFont typeface="Arial" panose="020B0604020202020204" pitchFamily="34" charset="0"/>
              <a:buChar char="•"/>
            </a:pPr>
            <a:r>
              <a:rPr lang="en-US" altLang="en-US" dirty="0"/>
              <a:t>At home – like all other community-based MSPs</a:t>
            </a:r>
          </a:p>
          <a:p>
            <a:pPr lvl="1">
              <a:lnSpc>
                <a:spcPct val="120000"/>
              </a:lnSpc>
              <a:buSzPct val="100000"/>
              <a:buFont typeface="Arial" panose="020B0604020202020204" pitchFamily="34" charset="0"/>
              <a:buChar char="•"/>
            </a:pPr>
            <a:r>
              <a:rPr lang="en-US" altLang="en-US" dirty="0"/>
              <a:t>In residential facilities – QMB pays SNF daily copays, days 20-100</a:t>
            </a:r>
          </a:p>
        </p:txBody>
      </p:sp>
    </p:spTree>
    <p:extLst>
      <p:ext uri="{BB962C8B-B14F-4D97-AF65-F5344CB8AC3E}">
        <p14:creationId xmlns:p14="http://schemas.microsoft.com/office/powerpoint/2010/main" val="738603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83231" y="65893"/>
            <a:ext cx="7638872" cy="680404"/>
          </a:xfrm>
        </p:spPr>
        <p:txBody>
          <a:bodyPr>
            <a:normAutofit fontScale="90000"/>
          </a:bodyPr>
          <a:lstStyle/>
          <a:p>
            <a:r>
              <a:rPr lang="en-US" sz="2800" dirty="0"/>
              <a:t>How to Help Your Clients: Application Issues</a:t>
            </a:r>
          </a:p>
        </p:txBody>
      </p:sp>
      <p:sp>
        <p:nvSpPr>
          <p:cNvPr id="9" name="Text Placeholder 8"/>
          <p:cNvSpPr>
            <a:spLocks noGrp="1"/>
          </p:cNvSpPr>
          <p:nvPr>
            <p:ph type="body" sz="quarter" idx="10"/>
          </p:nvPr>
        </p:nvSpPr>
        <p:spPr>
          <a:xfrm>
            <a:off x="283232" y="849665"/>
            <a:ext cx="8472350" cy="3924637"/>
          </a:xfrm>
        </p:spPr>
        <p:txBody>
          <a:bodyPr>
            <a:normAutofit fontScale="92500" lnSpcReduction="20000"/>
          </a:bodyPr>
          <a:lstStyle/>
          <a:p>
            <a:pPr>
              <a:lnSpc>
                <a:spcPct val="120000"/>
              </a:lnSpc>
              <a:buFont typeface="Wingdings" pitchFamily="2" charset="2"/>
              <a:buChar char="§"/>
            </a:pPr>
            <a:r>
              <a:rPr lang="en-US" altLang="en-US" sz="2600" dirty="0"/>
              <a:t>Those who are otherwise eligible, but not enrolled… </a:t>
            </a:r>
          </a:p>
          <a:p>
            <a:pPr lvl="1">
              <a:lnSpc>
                <a:spcPct val="120000"/>
              </a:lnSpc>
              <a:buSzPct val="100000"/>
              <a:buFont typeface="Arial" panose="020B0604020202020204" pitchFamily="34" charset="0"/>
              <a:buChar char="•"/>
            </a:pPr>
            <a:r>
              <a:rPr lang="en-US" altLang="en-US" sz="2300" dirty="0"/>
              <a:t>If have Medicare Part A, but not Part B: </a:t>
            </a:r>
          </a:p>
          <a:p>
            <a:pPr lvl="2">
              <a:lnSpc>
                <a:spcPct val="120000"/>
              </a:lnSpc>
              <a:buFont typeface="Courier New" panose="02070309020205020404" pitchFamily="49" charset="0"/>
              <a:buChar char="o"/>
            </a:pPr>
            <a:r>
              <a:rPr lang="en-US" altLang="en-US" sz="1800" dirty="0"/>
              <a:t>State Medicaid agency must enroll in Part B during QMB application process </a:t>
            </a:r>
          </a:p>
          <a:p>
            <a:pPr lvl="1">
              <a:lnSpc>
                <a:spcPct val="120000"/>
              </a:lnSpc>
              <a:buSzPct val="100000"/>
              <a:buFont typeface="Arial" panose="020B0604020202020204" pitchFamily="34" charset="0"/>
              <a:buChar char="•"/>
            </a:pPr>
            <a:r>
              <a:rPr lang="en-US" altLang="en-US" sz="2300" dirty="0"/>
              <a:t>If do not have Medicare Part A: </a:t>
            </a:r>
          </a:p>
          <a:p>
            <a:pPr lvl="2">
              <a:lnSpc>
                <a:spcPct val="120000"/>
              </a:lnSpc>
              <a:buFont typeface="Courier New" panose="02070309020205020404" pitchFamily="49" charset="0"/>
              <a:buChar char="o"/>
            </a:pPr>
            <a:r>
              <a:rPr lang="en-US" altLang="en-US" sz="1800" dirty="0"/>
              <a:t>Must go to Social Security for “conditional enrollment”</a:t>
            </a:r>
          </a:p>
          <a:p>
            <a:pPr lvl="3">
              <a:lnSpc>
                <a:spcPct val="120000"/>
              </a:lnSpc>
              <a:buFont typeface="Wingdings" panose="05000000000000000000" pitchFamily="2" charset="2"/>
              <a:buChar char="Ø"/>
            </a:pPr>
            <a:r>
              <a:rPr lang="en-US" altLang="en-US" sz="1600" dirty="0"/>
              <a:t>Note: In some states can only do this Jan-March during the General Enrollment Period</a:t>
            </a:r>
          </a:p>
          <a:p>
            <a:pPr lvl="2">
              <a:lnSpc>
                <a:spcPct val="120000"/>
              </a:lnSpc>
              <a:buFont typeface="Courier New" panose="02070309020205020404" pitchFamily="49" charset="0"/>
              <a:buChar char="o"/>
            </a:pPr>
            <a:r>
              <a:rPr lang="en-US" altLang="en-US" sz="1800" dirty="0"/>
              <a:t>Take proof to Medicaid and apply for QMB</a:t>
            </a:r>
          </a:p>
          <a:p>
            <a:pPr>
              <a:lnSpc>
                <a:spcPct val="120000"/>
              </a:lnSpc>
              <a:buFont typeface="Wingdings" pitchFamily="2" charset="2"/>
              <a:buChar char="§"/>
            </a:pPr>
            <a:r>
              <a:rPr lang="en-US" altLang="en-US" sz="2600" dirty="0"/>
              <a:t>Options on how to apply:</a:t>
            </a:r>
          </a:p>
          <a:p>
            <a:pPr lvl="1">
              <a:lnSpc>
                <a:spcPct val="120000"/>
              </a:lnSpc>
              <a:buSzPct val="100000"/>
              <a:buFont typeface="Arial" panose="020B0604020202020204" pitchFamily="34" charset="0"/>
              <a:buChar char="•"/>
            </a:pPr>
            <a:r>
              <a:rPr lang="en-US" altLang="en-US" sz="2300" dirty="0"/>
              <a:t>Short form vs. long form</a:t>
            </a:r>
          </a:p>
          <a:p>
            <a:pPr lvl="1">
              <a:lnSpc>
                <a:spcPct val="120000"/>
              </a:lnSpc>
              <a:buSzPct val="100000"/>
              <a:buFont typeface="Arial" panose="020B0604020202020204" pitchFamily="34" charset="0"/>
              <a:buChar char="•"/>
            </a:pPr>
            <a:r>
              <a:rPr lang="en-US" altLang="en-US" sz="2300" dirty="0"/>
              <a:t>Simultaneous with LIS or triggered through LIS</a:t>
            </a:r>
          </a:p>
        </p:txBody>
      </p:sp>
    </p:spTree>
    <p:extLst>
      <p:ext uri="{BB962C8B-B14F-4D97-AF65-F5344CB8AC3E}">
        <p14:creationId xmlns:p14="http://schemas.microsoft.com/office/powerpoint/2010/main" val="2419809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2400" dirty="0"/>
              <a:t>How to Help Your Clients: Billing Issues</a:t>
            </a:r>
          </a:p>
        </p:txBody>
      </p:sp>
      <p:sp>
        <p:nvSpPr>
          <p:cNvPr id="9" name="Text Placeholder 8"/>
          <p:cNvSpPr>
            <a:spLocks noGrp="1"/>
          </p:cNvSpPr>
          <p:nvPr>
            <p:ph type="body" sz="quarter" idx="10"/>
          </p:nvPr>
        </p:nvSpPr>
        <p:spPr>
          <a:xfrm>
            <a:off x="275129" y="873941"/>
            <a:ext cx="5526860" cy="3876086"/>
          </a:xfrm>
        </p:spPr>
        <p:txBody>
          <a:bodyPr>
            <a:normAutofit fontScale="92500" lnSpcReduction="20000"/>
          </a:bodyPr>
          <a:lstStyle/>
          <a:p>
            <a:pPr>
              <a:lnSpc>
                <a:spcPct val="120000"/>
              </a:lnSpc>
              <a:buFont typeface="Wingdings" pitchFamily="2" charset="2"/>
              <a:buChar char="§"/>
            </a:pPr>
            <a:r>
              <a:rPr lang="en-US" altLang="en-US" sz="2600" dirty="0"/>
              <a:t>QMB billing issues</a:t>
            </a:r>
          </a:p>
          <a:p>
            <a:pPr lvl="1">
              <a:lnSpc>
                <a:spcPct val="120000"/>
              </a:lnSpc>
              <a:buSzPct val="100000"/>
              <a:buFont typeface="Arial" panose="020B0604020202020204" pitchFamily="34" charset="0"/>
              <a:buChar char="•"/>
            </a:pPr>
            <a:r>
              <a:rPr lang="en-US" altLang="en-US" sz="2300" dirty="0"/>
              <a:t>No balance-billing of QMBs allowed</a:t>
            </a:r>
          </a:p>
          <a:p>
            <a:pPr lvl="1">
              <a:lnSpc>
                <a:spcPct val="120000"/>
              </a:lnSpc>
              <a:buSzPct val="100000"/>
              <a:buFont typeface="Arial" panose="020B0604020202020204" pitchFamily="34" charset="0"/>
              <a:buChar char="•"/>
            </a:pPr>
            <a:r>
              <a:rPr lang="en-US" altLang="en-US" sz="2300" dirty="0"/>
              <a:t>“Piggybacking” - claims should transfer automatically from Medicare to state for Medicaid claims processing</a:t>
            </a:r>
          </a:p>
          <a:p>
            <a:pPr lvl="1">
              <a:lnSpc>
                <a:spcPct val="120000"/>
              </a:lnSpc>
              <a:buSzPct val="100000"/>
              <a:buFont typeface="Arial" panose="020B0604020202020204" pitchFamily="34" charset="0"/>
              <a:buChar char="•"/>
            </a:pPr>
            <a:r>
              <a:rPr lang="en-US" altLang="en-US" sz="2300" dirty="0"/>
              <a:t>How do recipients and providers know who’s a QMB? ID cards</a:t>
            </a:r>
          </a:p>
          <a:p>
            <a:pPr marL="0" lvl="1" indent="0">
              <a:lnSpc>
                <a:spcPct val="120000"/>
              </a:lnSpc>
              <a:buSzPct val="100000"/>
              <a:buNone/>
            </a:pPr>
            <a:r>
              <a:rPr lang="en-US" altLang="en-US" sz="2100" dirty="0"/>
              <a:t>Get FAQ from CMS: </a:t>
            </a:r>
            <a:r>
              <a:rPr lang="en-US" altLang="en-US" sz="2100" dirty="0">
                <a:hlinkClick r:id="rId3"/>
              </a:rPr>
              <a:t>https://www.cms.gov/Outreach-and-Education/Outreach/NPC/Downloads/2017-09-19-QMB-FAQ.pdf</a:t>
            </a:r>
            <a:r>
              <a:rPr lang="en-US" altLang="en-US" sz="2100" dirty="0"/>
              <a:t> </a:t>
            </a:r>
          </a:p>
        </p:txBody>
      </p:sp>
      <p:pic>
        <p:nvPicPr>
          <p:cNvPr id="2" name="Picture 1"/>
          <p:cNvPicPr>
            <a:picLocks noChangeAspect="1"/>
          </p:cNvPicPr>
          <p:nvPr/>
        </p:nvPicPr>
        <p:blipFill>
          <a:blip r:embed="rId4"/>
          <a:stretch>
            <a:fillRect/>
          </a:stretch>
        </p:blipFill>
        <p:spPr>
          <a:xfrm>
            <a:off x="6000174" y="1815781"/>
            <a:ext cx="2274005" cy="1511939"/>
          </a:xfrm>
          <a:prstGeom prst="rect">
            <a:avLst/>
          </a:prstGeom>
        </p:spPr>
      </p:pic>
    </p:spTree>
    <p:extLst>
      <p:ext uri="{BB962C8B-B14F-4D97-AF65-F5344CB8AC3E}">
        <p14:creationId xmlns:p14="http://schemas.microsoft.com/office/powerpoint/2010/main" val="26866047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2400" dirty="0"/>
              <a:t>Other Ways You Can Help Your Clients</a:t>
            </a:r>
          </a:p>
        </p:txBody>
      </p:sp>
      <p:sp>
        <p:nvSpPr>
          <p:cNvPr id="9" name="Text Placeholder 8"/>
          <p:cNvSpPr>
            <a:spLocks noGrp="1"/>
          </p:cNvSpPr>
          <p:nvPr>
            <p:ph type="body" sz="quarter" idx="10"/>
          </p:nvPr>
        </p:nvSpPr>
        <p:spPr>
          <a:xfrm>
            <a:off x="342576" y="946769"/>
            <a:ext cx="8542479" cy="3827533"/>
          </a:xfrm>
        </p:spPr>
        <p:txBody>
          <a:bodyPr>
            <a:normAutofit fontScale="92500"/>
          </a:bodyPr>
          <a:lstStyle/>
          <a:p>
            <a:pPr>
              <a:buFont typeface="Wingdings" pitchFamily="2" charset="2"/>
              <a:buChar char="§"/>
            </a:pPr>
            <a:r>
              <a:rPr lang="en-US" altLang="en-US" sz="2400" dirty="0">
                <a:ea typeface="Franklin Gothic Book" pitchFamily="34" charset="0"/>
              </a:rPr>
              <a:t>Become familiar with the rules for MSP eligibility in your state</a:t>
            </a:r>
          </a:p>
          <a:p>
            <a:pPr lvl="1">
              <a:buSzPct val="100000"/>
              <a:buFont typeface="Arial" panose="020B0604020202020204" pitchFamily="34" charset="0"/>
              <a:buChar char="•"/>
            </a:pPr>
            <a:r>
              <a:rPr lang="en-US" altLang="en-US" sz="2200" dirty="0">
                <a:ea typeface="Franklin Gothic Book" pitchFamily="34" charset="0"/>
              </a:rPr>
              <a:t>This way, you can help prepare your clients to gather the info your state needs to make a decision </a:t>
            </a:r>
            <a:endParaRPr lang="en-US" altLang="en-US" dirty="0">
              <a:ea typeface="Franklin Gothic Book" pitchFamily="34" charset="0"/>
            </a:endParaRPr>
          </a:p>
          <a:p>
            <a:pPr>
              <a:buFont typeface="Wingdings" pitchFamily="2" charset="2"/>
              <a:buChar char="§"/>
            </a:pPr>
            <a:r>
              <a:rPr lang="en-US" altLang="en-US" sz="2400" dirty="0">
                <a:ea typeface="Franklin Gothic Book" pitchFamily="34" charset="0"/>
              </a:rPr>
              <a:t>Work with your clients to help make sure their applications are completed properly and processed in a timely manner</a:t>
            </a:r>
          </a:p>
          <a:p>
            <a:pPr lvl="1">
              <a:buSzPct val="100000"/>
              <a:buFont typeface="Arial" panose="020B0604020202020204" pitchFamily="34" charset="0"/>
              <a:buChar char="•"/>
            </a:pPr>
            <a:r>
              <a:rPr lang="en-US" altLang="en-US" sz="2200" dirty="0">
                <a:ea typeface="Franklin Gothic Book" pitchFamily="34" charset="0"/>
              </a:rPr>
              <a:t>You can follow up appropriately if you have your client’s consent </a:t>
            </a:r>
          </a:p>
          <a:p>
            <a:pPr>
              <a:buFont typeface="Wingdings" pitchFamily="2" charset="2"/>
              <a:buChar char="§"/>
            </a:pPr>
            <a:r>
              <a:rPr lang="en-US" altLang="en-US" sz="2400" dirty="0"/>
              <a:t>Use the person-centered approach</a:t>
            </a:r>
          </a:p>
          <a:p>
            <a:pPr lvl="1">
              <a:buSzPct val="100000"/>
              <a:buFont typeface="Arial" panose="020B0604020202020204" pitchFamily="34" charset="0"/>
              <a:buChar char="•"/>
            </a:pPr>
            <a:r>
              <a:rPr lang="en-US" altLang="en-US" sz="2200" dirty="0">
                <a:ea typeface="Franklin Gothic Book" pitchFamily="34" charset="0"/>
              </a:rPr>
              <a:t>Connect your clients with MSP — and other benefits (e.g., SNAP, LIHEAP) </a:t>
            </a:r>
          </a:p>
        </p:txBody>
      </p:sp>
    </p:spTree>
    <p:extLst>
      <p:ext uri="{BB962C8B-B14F-4D97-AF65-F5344CB8AC3E}">
        <p14:creationId xmlns:p14="http://schemas.microsoft.com/office/powerpoint/2010/main" val="2499943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2400" dirty="0"/>
              <a:t>Additional Resources</a:t>
            </a:r>
          </a:p>
        </p:txBody>
      </p:sp>
      <p:sp>
        <p:nvSpPr>
          <p:cNvPr id="9" name="Text Placeholder 8"/>
          <p:cNvSpPr>
            <a:spLocks noGrp="1"/>
          </p:cNvSpPr>
          <p:nvPr>
            <p:ph type="body" sz="quarter" idx="10"/>
          </p:nvPr>
        </p:nvSpPr>
        <p:spPr>
          <a:xfrm>
            <a:off x="342576" y="890124"/>
            <a:ext cx="8502019" cy="3981282"/>
          </a:xfrm>
        </p:spPr>
        <p:txBody>
          <a:bodyPr>
            <a:normAutofit lnSpcReduction="10000"/>
          </a:bodyPr>
          <a:lstStyle/>
          <a:p>
            <a:pPr>
              <a:lnSpc>
                <a:spcPct val="114000"/>
              </a:lnSpc>
              <a:spcBef>
                <a:spcPts val="0"/>
              </a:spcBef>
              <a:buFont typeface="Wingdings" pitchFamily="2" charset="2"/>
              <a:buChar char="§"/>
            </a:pPr>
            <a:r>
              <a:rPr lang="en-US" altLang="en-US" sz="2400" dirty="0"/>
              <a:t>Fact sheets, eligibility chart and more from NCOA’s Center for Benefits Access</a:t>
            </a:r>
            <a:r>
              <a:rPr lang="en-US" altLang="en-US" sz="2400" i="1" dirty="0"/>
              <a:t>: </a:t>
            </a:r>
            <a:r>
              <a:rPr lang="en-US" altLang="en-US" sz="2400" dirty="0">
                <a:hlinkClick r:id="rId2"/>
              </a:rPr>
              <a:t>https://www.ncoa.org/economic-security/benefits/medicare-and-medicaid/medicaid-msps/</a:t>
            </a:r>
            <a:endParaRPr lang="en-US" altLang="en-US" sz="2400" dirty="0"/>
          </a:p>
          <a:p>
            <a:pPr>
              <a:lnSpc>
                <a:spcPct val="114000"/>
              </a:lnSpc>
              <a:spcBef>
                <a:spcPts val="0"/>
              </a:spcBef>
              <a:buFont typeface="Wingdings" pitchFamily="2" charset="2"/>
              <a:buChar char="§"/>
            </a:pPr>
            <a:r>
              <a:rPr lang="en-US" altLang="en-US" sz="2400" dirty="0"/>
              <a:t>CMS memo (Jan. 2015) on enrollment and retention flexibilities to better serve Medicare beneficiaries: </a:t>
            </a:r>
            <a:r>
              <a:rPr lang="en-US" altLang="en-US" sz="2400" dirty="0">
                <a:hlinkClick r:id="rId3"/>
              </a:rPr>
              <a:t>http://medicaid.gov/federal-policy-guidance/downloads/cib-01-23-2015.pdf</a:t>
            </a:r>
            <a:endParaRPr lang="en-US" altLang="en-US" sz="2400" dirty="0"/>
          </a:p>
          <a:p>
            <a:pPr>
              <a:lnSpc>
                <a:spcPct val="114000"/>
              </a:lnSpc>
              <a:spcBef>
                <a:spcPts val="0"/>
              </a:spcBef>
              <a:buFont typeface="Wingdings" pitchFamily="2" charset="2"/>
              <a:buChar char="§"/>
            </a:pPr>
            <a:r>
              <a:rPr lang="en-US" altLang="en-US" sz="2400" dirty="0"/>
              <a:t>Use NCOA’s benefits screening and enrollment electronic tool to help screen clients for MSPs and other benefits and apply for LIS at: </a:t>
            </a:r>
            <a:r>
              <a:rPr lang="en-US" altLang="en-US" sz="2400" dirty="0">
                <a:hlinkClick r:id="rId4"/>
              </a:rPr>
              <a:t>http://www.benefitscheckup.org</a:t>
            </a:r>
            <a:r>
              <a:rPr lang="en-US" altLang="en-US" sz="2400" dirty="0"/>
              <a:t> </a:t>
            </a:r>
          </a:p>
        </p:txBody>
      </p:sp>
    </p:spTree>
    <p:extLst>
      <p:ext uri="{BB962C8B-B14F-4D97-AF65-F5344CB8AC3E}">
        <p14:creationId xmlns:p14="http://schemas.microsoft.com/office/powerpoint/2010/main" val="981114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2576" y="25434"/>
            <a:ext cx="8344227" cy="680404"/>
          </a:xfrm>
        </p:spPr>
        <p:txBody>
          <a:bodyPr>
            <a:normAutofit/>
          </a:bodyPr>
          <a:lstStyle/>
          <a:p>
            <a:r>
              <a:rPr lang="en-US" sz="2800" dirty="0"/>
              <a:t>Thank You!</a:t>
            </a:r>
          </a:p>
        </p:txBody>
      </p:sp>
      <p:sp>
        <p:nvSpPr>
          <p:cNvPr id="9" name="Text Placeholder 8"/>
          <p:cNvSpPr>
            <a:spLocks noGrp="1"/>
          </p:cNvSpPr>
          <p:nvPr>
            <p:ph type="body" sz="quarter" idx="10"/>
          </p:nvPr>
        </p:nvSpPr>
        <p:spPr>
          <a:xfrm>
            <a:off x="342576" y="1011504"/>
            <a:ext cx="8558663" cy="3633324"/>
          </a:xfrm>
        </p:spPr>
        <p:txBody>
          <a:bodyPr>
            <a:noAutofit/>
          </a:bodyPr>
          <a:lstStyle/>
          <a:p>
            <a:pPr>
              <a:buFont typeface="Wingdings" pitchFamily="2" charset="2"/>
              <a:buChar char="§"/>
            </a:pPr>
            <a:r>
              <a:rPr lang="en-US" altLang="en-US" sz="2200" dirty="0">
                <a:ea typeface="Franklin Gothic Book" pitchFamily="34" charset="0"/>
              </a:rPr>
              <a:t>Thank you for participating in the Benefits 101 Series from the Center for Benefits Access at NCOA</a:t>
            </a:r>
          </a:p>
          <a:p>
            <a:pPr>
              <a:buFont typeface="Wingdings" pitchFamily="2" charset="2"/>
              <a:buChar char="§"/>
            </a:pPr>
            <a:r>
              <a:rPr lang="en-US" altLang="en-US" sz="2200" dirty="0">
                <a:ea typeface="Franklin Gothic Book" pitchFamily="34" charset="0"/>
              </a:rPr>
              <a:t>Learn more about us at:</a:t>
            </a:r>
          </a:p>
          <a:p>
            <a:pPr lvl="1">
              <a:buFont typeface="Arial" charset="0"/>
              <a:buNone/>
            </a:pPr>
            <a:r>
              <a:rPr lang="en-US" altLang="en-US" sz="2200" dirty="0">
                <a:ea typeface="Franklin Gothic Book" pitchFamily="34" charset="0"/>
                <a:hlinkClick r:id="rId2"/>
              </a:rPr>
              <a:t>www.ncoa.org/centerforbenefits</a:t>
            </a:r>
            <a:r>
              <a:rPr lang="en-US" altLang="en-US" sz="2200" dirty="0">
                <a:ea typeface="Franklin Gothic Book" pitchFamily="34" charset="0"/>
              </a:rPr>
              <a:t>  </a:t>
            </a:r>
          </a:p>
          <a:p>
            <a:pPr>
              <a:buFont typeface="Wingdings" pitchFamily="2" charset="2"/>
              <a:buChar char="§"/>
            </a:pPr>
            <a:r>
              <a:rPr lang="en-US" altLang="en-US" sz="2200" dirty="0">
                <a:ea typeface="Franklin Gothic Book" pitchFamily="34" charset="0"/>
              </a:rPr>
              <a:t>Find other Benefits 101 resources at: </a:t>
            </a:r>
            <a:r>
              <a:rPr lang="en-US" altLang="en-US" sz="2200" dirty="0">
                <a:ea typeface="Franklin Gothic Book" pitchFamily="34" charset="0"/>
                <a:hlinkClick r:id="rId3"/>
              </a:rPr>
              <a:t>www.ncoa.org/resources</a:t>
            </a:r>
            <a:r>
              <a:rPr lang="en-US" altLang="en-US" sz="2200" dirty="0">
                <a:ea typeface="Franklin Gothic Book" pitchFamily="34" charset="0"/>
              </a:rPr>
              <a:t> (search for Benefits 101)</a:t>
            </a:r>
          </a:p>
          <a:p>
            <a:pPr>
              <a:buFont typeface="Wingdings" pitchFamily="2" charset="2"/>
              <a:buChar char="§"/>
            </a:pPr>
            <a:r>
              <a:rPr lang="en-US" altLang="en-US" sz="2200" dirty="0">
                <a:ea typeface="Franklin Gothic Book" pitchFamily="34" charset="0"/>
              </a:rPr>
              <a:t>If you have any questions or comments, please contact us at </a:t>
            </a:r>
            <a:r>
              <a:rPr lang="en-US" altLang="en-US" sz="2200" u="sng" dirty="0">
                <a:ea typeface="Franklin Gothic Book" pitchFamily="34" charset="0"/>
                <a:hlinkClick r:id="rId4"/>
              </a:rPr>
              <a:t>centerforbenefits@ncoa.org</a:t>
            </a:r>
            <a:endParaRPr lang="en-US" altLang="en-US" sz="2200" dirty="0">
              <a:ea typeface="Franklin Gothic Book" pitchFamily="34" charset="0"/>
            </a:endParaRPr>
          </a:p>
        </p:txBody>
      </p:sp>
    </p:spTree>
    <p:extLst>
      <p:ext uri="{BB962C8B-B14F-4D97-AF65-F5344CB8AC3E}">
        <p14:creationId xmlns:p14="http://schemas.microsoft.com/office/powerpoint/2010/main" val="3913953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2576" y="115603"/>
            <a:ext cx="8344227" cy="680404"/>
          </a:xfrm>
        </p:spPr>
        <p:txBody>
          <a:bodyPr>
            <a:normAutofit/>
          </a:bodyPr>
          <a:lstStyle/>
          <a:p>
            <a:r>
              <a:rPr lang="en-US" sz="2800" dirty="0"/>
              <a:t>What We’ll Cover</a:t>
            </a:r>
          </a:p>
        </p:txBody>
      </p:sp>
      <p:sp>
        <p:nvSpPr>
          <p:cNvPr id="9" name="Text Placeholder 8"/>
          <p:cNvSpPr>
            <a:spLocks noGrp="1"/>
          </p:cNvSpPr>
          <p:nvPr>
            <p:ph type="body" sz="quarter" idx="10"/>
          </p:nvPr>
        </p:nvSpPr>
        <p:spPr>
          <a:xfrm>
            <a:off x="461246" y="922493"/>
            <a:ext cx="7196855" cy="3714244"/>
          </a:xfrm>
        </p:spPr>
        <p:txBody>
          <a:bodyPr>
            <a:normAutofit fontScale="92500" lnSpcReduction="20000"/>
          </a:bodyPr>
          <a:lstStyle/>
          <a:p>
            <a:pPr>
              <a:lnSpc>
                <a:spcPct val="120000"/>
              </a:lnSpc>
              <a:buFont typeface="Wingdings" pitchFamily="2" charset="2"/>
              <a:buChar char="§"/>
            </a:pPr>
            <a:r>
              <a:rPr lang="en-US" altLang="en-US" sz="2600" dirty="0"/>
              <a:t>What are MSPs?</a:t>
            </a:r>
          </a:p>
          <a:p>
            <a:pPr>
              <a:lnSpc>
                <a:spcPct val="120000"/>
              </a:lnSpc>
              <a:buFont typeface="Wingdings" pitchFamily="2" charset="2"/>
              <a:buChar char="§"/>
            </a:pPr>
            <a:r>
              <a:rPr lang="en-US" altLang="en-US" sz="2600" dirty="0"/>
              <a:t>Why are They Important?</a:t>
            </a:r>
          </a:p>
          <a:p>
            <a:pPr>
              <a:lnSpc>
                <a:spcPct val="120000"/>
              </a:lnSpc>
              <a:buFont typeface="Wingdings" pitchFamily="2" charset="2"/>
              <a:buChar char="§"/>
            </a:pPr>
            <a:r>
              <a:rPr lang="en-US" altLang="en-US" sz="2800" dirty="0"/>
              <a:t>Different Types of Coverage</a:t>
            </a:r>
            <a:endParaRPr lang="en-US" altLang="en-US" sz="2400" dirty="0"/>
          </a:p>
          <a:p>
            <a:pPr>
              <a:lnSpc>
                <a:spcPct val="120000"/>
              </a:lnSpc>
              <a:buFont typeface="Wingdings" pitchFamily="2" charset="2"/>
              <a:buChar char="§"/>
            </a:pPr>
            <a:r>
              <a:rPr lang="en-US" altLang="en-US" sz="2600" dirty="0"/>
              <a:t>How MSPs Work</a:t>
            </a:r>
          </a:p>
          <a:p>
            <a:pPr lvl="1">
              <a:lnSpc>
                <a:spcPct val="120000"/>
              </a:lnSpc>
              <a:buSzPct val="100000"/>
              <a:buFont typeface="Arial" panose="020B0604020202020204" pitchFamily="34" charset="0"/>
              <a:buChar char="•"/>
            </a:pPr>
            <a:r>
              <a:rPr lang="en-US" altLang="en-US" sz="2300" dirty="0"/>
              <a:t>Eligibility Rules</a:t>
            </a:r>
          </a:p>
          <a:p>
            <a:pPr>
              <a:lnSpc>
                <a:spcPct val="120000"/>
              </a:lnSpc>
              <a:buFont typeface="Wingdings" pitchFamily="2" charset="2"/>
              <a:buChar char="§"/>
            </a:pPr>
            <a:r>
              <a:rPr lang="en-US" altLang="en-US" sz="2600" dirty="0"/>
              <a:t>Relationship to Other Benefits</a:t>
            </a:r>
          </a:p>
          <a:p>
            <a:pPr>
              <a:lnSpc>
                <a:spcPct val="120000"/>
              </a:lnSpc>
              <a:buFont typeface="Wingdings" pitchFamily="2" charset="2"/>
              <a:buChar char="§"/>
            </a:pPr>
            <a:r>
              <a:rPr lang="en-US" altLang="en-US" sz="2600" dirty="0"/>
              <a:t>How You Can Help Your Clients</a:t>
            </a:r>
          </a:p>
          <a:p>
            <a:pPr>
              <a:lnSpc>
                <a:spcPct val="120000"/>
              </a:lnSpc>
              <a:buFont typeface="Wingdings" pitchFamily="2" charset="2"/>
              <a:buChar char="§"/>
            </a:pPr>
            <a:r>
              <a:rPr lang="en-US" altLang="en-US" sz="2600" dirty="0"/>
              <a:t>Resources</a:t>
            </a:r>
          </a:p>
          <a:p>
            <a:pPr marL="0" indent="0">
              <a:buNone/>
            </a:pPr>
            <a:endParaRPr lang="en-US" dirty="0"/>
          </a:p>
        </p:txBody>
      </p:sp>
      <p:pic>
        <p:nvPicPr>
          <p:cNvPr id="2" name="Picture 1"/>
          <p:cNvPicPr>
            <a:picLocks noChangeAspect="1"/>
          </p:cNvPicPr>
          <p:nvPr/>
        </p:nvPicPr>
        <p:blipFill>
          <a:blip r:embed="rId2"/>
          <a:stretch>
            <a:fillRect/>
          </a:stretch>
        </p:blipFill>
        <p:spPr>
          <a:xfrm>
            <a:off x="6069028" y="1134877"/>
            <a:ext cx="1867014" cy="2793805"/>
          </a:xfrm>
          <a:prstGeom prst="rect">
            <a:avLst/>
          </a:prstGeom>
        </p:spPr>
      </p:pic>
    </p:spTree>
    <p:extLst>
      <p:ext uri="{BB962C8B-B14F-4D97-AF65-F5344CB8AC3E}">
        <p14:creationId xmlns:p14="http://schemas.microsoft.com/office/powerpoint/2010/main" val="2045189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2576" y="65893"/>
            <a:ext cx="8344227" cy="680404"/>
          </a:xfrm>
        </p:spPr>
        <p:txBody>
          <a:bodyPr>
            <a:normAutofit/>
          </a:bodyPr>
          <a:lstStyle/>
          <a:p>
            <a:r>
              <a:rPr lang="en-US" sz="2800" dirty="0"/>
              <a:t>What are MSPs?</a:t>
            </a:r>
          </a:p>
        </p:txBody>
      </p:sp>
      <p:sp>
        <p:nvSpPr>
          <p:cNvPr id="9" name="Text Placeholder 8"/>
          <p:cNvSpPr>
            <a:spLocks noGrp="1"/>
          </p:cNvSpPr>
          <p:nvPr>
            <p:ph type="body" sz="quarter" idx="10"/>
          </p:nvPr>
        </p:nvSpPr>
        <p:spPr>
          <a:xfrm>
            <a:off x="342575" y="906307"/>
            <a:ext cx="8574847" cy="3851809"/>
          </a:xfrm>
        </p:spPr>
        <p:txBody>
          <a:bodyPr>
            <a:normAutofit lnSpcReduction="10000"/>
          </a:bodyPr>
          <a:lstStyle/>
          <a:p>
            <a:pPr>
              <a:lnSpc>
                <a:spcPct val="120000"/>
              </a:lnSpc>
              <a:spcBef>
                <a:spcPts val="0"/>
              </a:spcBef>
              <a:buFont typeface="Wingdings" pitchFamily="2" charset="2"/>
              <a:buChar char="§"/>
              <a:defRPr/>
            </a:pPr>
            <a:r>
              <a:rPr lang="en-US" sz="2600" dirty="0">
                <a:ea typeface="Franklin Gothic Book" pitchFamily="34" charset="0"/>
              </a:rPr>
              <a:t>MSPs are </a:t>
            </a:r>
            <a:r>
              <a:rPr lang="en-US" sz="2600" u="sng" dirty="0">
                <a:ea typeface="Franklin Gothic Book" pitchFamily="34" charset="0"/>
              </a:rPr>
              <a:t>Medicaid</a:t>
            </a:r>
            <a:r>
              <a:rPr lang="en-US" sz="2600" dirty="0">
                <a:ea typeface="Franklin Gothic Book" pitchFamily="34" charset="0"/>
              </a:rPr>
              <a:t>-administered programs </a:t>
            </a:r>
          </a:p>
          <a:p>
            <a:pPr>
              <a:lnSpc>
                <a:spcPct val="120000"/>
              </a:lnSpc>
              <a:spcBef>
                <a:spcPts val="0"/>
              </a:spcBef>
              <a:buFont typeface="Wingdings" pitchFamily="2" charset="2"/>
              <a:buChar char="§"/>
              <a:defRPr/>
            </a:pPr>
            <a:r>
              <a:rPr lang="en-US" sz="2600" dirty="0">
                <a:ea typeface="Franklin Gothic Book" pitchFamily="34" charset="0"/>
              </a:rPr>
              <a:t>MSPs help cover Medicare premiums and cost-sharing for those with Medicare who have limited incomes and resources and </a:t>
            </a:r>
            <a:r>
              <a:rPr lang="en-US" sz="2600" i="1" dirty="0">
                <a:ea typeface="Franklin Gothic Book" pitchFamily="34" charset="0"/>
              </a:rPr>
              <a:t>don’t</a:t>
            </a:r>
            <a:r>
              <a:rPr lang="en-US" sz="2600" dirty="0">
                <a:ea typeface="Franklin Gothic Book" pitchFamily="34" charset="0"/>
              </a:rPr>
              <a:t> qualify for full Medicaid</a:t>
            </a:r>
          </a:p>
          <a:p>
            <a:pPr>
              <a:lnSpc>
                <a:spcPct val="120000"/>
              </a:lnSpc>
              <a:spcBef>
                <a:spcPts val="0"/>
              </a:spcBef>
              <a:buFont typeface="Wingdings" pitchFamily="2" charset="2"/>
              <a:buChar char="§"/>
              <a:defRPr/>
            </a:pPr>
            <a:r>
              <a:rPr lang="en-US" sz="2600" dirty="0">
                <a:ea typeface="Franklin Gothic Book" pitchFamily="34" charset="0"/>
              </a:rPr>
              <a:t>MSPs are known by different names in some states </a:t>
            </a:r>
          </a:p>
          <a:p>
            <a:pPr lvl="1">
              <a:lnSpc>
                <a:spcPct val="120000"/>
              </a:lnSpc>
              <a:spcBef>
                <a:spcPts val="0"/>
              </a:spcBef>
              <a:buSzPct val="100000"/>
              <a:buFont typeface="Arial" panose="020B0604020202020204" pitchFamily="34" charset="0"/>
              <a:buChar char="•"/>
              <a:defRPr/>
            </a:pPr>
            <a:r>
              <a:rPr lang="en-US" sz="2000" dirty="0">
                <a:ea typeface="Franklin Gothic Book" pitchFamily="34" charset="0"/>
              </a:rPr>
              <a:t>In your state, the MSPs may be called Medicare Buy-In Programs, Medicaid Buy-In Programs, and Medicare Assistance Programs, or may just go by their acronyms (see slide 5)</a:t>
            </a:r>
          </a:p>
          <a:p>
            <a:pPr marL="342900" lvl="1" indent="-342900">
              <a:lnSpc>
                <a:spcPct val="120000"/>
              </a:lnSpc>
              <a:spcBef>
                <a:spcPts val="0"/>
              </a:spcBef>
              <a:buSzPct val="100000"/>
              <a:buFont typeface="Wingdings" pitchFamily="2" charset="2"/>
              <a:buChar char="§"/>
              <a:defRPr/>
            </a:pPr>
            <a:r>
              <a:rPr lang="en-US" sz="2600" dirty="0">
                <a:ea typeface="Franklin Gothic Book" pitchFamily="34" charset="0"/>
              </a:rPr>
              <a:t>MSPs “buy” those who are eligible into Medicare</a:t>
            </a:r>
          </a:p>
        </p:txBody>
      </p:sp>
    </p:spTree>
    <p:extLst>
      <p:ext uri="{BB962C8B-B14F-4D97-AF65-F5344CB8AC3E}">
        <p14:creationId xmlns:p14="http://schemas.microsoft.com/office/powerpoint/2010/main" val="1603632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2400" dirty="0"/>
              <a:t>Why Are MSPs Important?</a:t>
            </a:r>
          </a:p>
        </p:txBody>
      </p:sp>
      <p:sp>
        <p:nvSpPr>
          <p:cNvPr id="9" name="Text Placeholder 8"/>
          <p:cNvSpPr>
            <a:spLocks noGrp="1"/>
          </p:cNvSpPr>
          <p:nvPr>
            <p:ph type="body" sz="quarter" idx="10"/>
          </p:nvPr>
        </p:nvSpPr>
        <p:spPr>
          <a:xfrm>
            <a:off x="342576" y="882033"/>
            <a:ext cx="8344227" cy="3908452"/>
          </a:xfrm>
        </p:spPr>
        <p:txBody>
          <a:bodyPr>
            <a:normAutofit/>
          </a:bodyPr>
          <a:lstStyle/>
          <a:p>
            <a:pPr>
              <a:lnSpc>
                <a:spcPct val="120000"/>
              </a:lnSpc>
              <a:spcBef>
                <a:spcPts val="0"/>
              </a:spcBef>
              <a:buFont typeface="Wingdings" pitchFamily="2" charset="2"/>
              <a:buChar char="§"/>
            </a:pPr>
            <a:r>
              <a:rPr lang="en-US" altLang="en-US" sz="2400" dirty="0"/>
              <a:t>Medicare is the primary health insurance for seniors age 65+ and many younger adults receiving Social Security Disability Insurance (SSDI) benefits </a:t>
            </a:r>
          </a:p>
          <a:p>
            <a:pPr lvl="1">
              <a:lnSpc>
                <a:spcPct val="120000"/>
              </a:lnSpc>
              <a:spcBef>
                <a:spcPts val="0"/>
              </a:spcBef>
              <a:buSzPct val="100000"/>
              <a:buFont typeface="Arial" panose="020B0604020202020204" pitchFamily="34" charset="0"/>
              <a:buChar char="•"/>
            </a:pPr>
            <a:r>
              <a:rPr lang="en-US" altLang="en-US" sz="2000" dirty="0"/>
              <a:t>But Medicare isn’t free – and out-of-pocket costs add up, including:</a:t>
            </a:r>
          </a:p>
          <a:p>
            <a:pPr lvl="2">
              <a:lnSpc>
                <a:spcPct val="120000"/>
              </a:lnSpc>
              <a:spcBef>
                <a:spcPts val="0"/>
              </a:spcBef>
              <a:buFont typeface="Courier New" panose="02070309020205020404" pitchFamily="49" charset="0"/>
              <a:buChar char="o"/>
            </a:pPr>
            <a:r>
              <a:rPr lang="en-US" altLang="en-US" sz="1800" dirty="0"/>
              <a:t>Premiums, deductibles, and copayments/coinsurance</a:t>
            </a:r>
            <a:endParaRPr lang="en-US" altLang="en-US" sz="2000" dirty="0"/>
          </a:p>
          <a:p>
            <a:pPr>
              <a:lnSpc>
                <a:spcPct val="120000"/>
              </a:lnSpc>
              <a:spcBef>
                <a:spcPts val="0"/>
              </a:spcBef>
              <a:buFont typeface="Wingdings" pitchFamily="2" charset="2"/>
              <a:buChar char="§"/>
            </a:pPr>
            <a:r>
              <a:rPr lang="en-US" altLang="en-US" sz="2400" dirty="0"/>
              <a:t>Some people can’t afford Medicare </a:t>
            </a:r>
          </a:p>
          <a:p>
            <a:pPr lvl="1">
              <a:lnSpc>
                <a:spcPct val="120000"/>
              </a:lnSpc>
              <a:spcBef>
                <a:spcPts val="0"/>
              </a:spcBef>
              <a:buSzPct val="100000"/>
              <a:buFont typeface="Arial" panose="020B0604020202020204" pitchFamily="34" charset="0"/>
              <a:buChar char="•"/>
            </a:pPr>
            <a:r>
              <a:rPr lang="en-US" altLang="en-US" sz="2000" dirty="0"/>
              <a:t>Half of people with Medicare had incomes below $26,200 in 2016</a:t>
            </a:r>
          </a:p>
          <a:p>
            <a:pPr>
              <a:lnSpc>
                <a:spcPct val="120000"/>
              </a:lnSpc>
              <a:spcBef>
                <a:spcPts val="0"/>
              </a:spcBef>
              <a:buFont typeface="Wingdings" pitchFamily="2" charset="2"/>
              <a:buChar char="§"/>
            </a:pPr>
            <a:r>
              <a:rPr lang="en-US" altLang="en-US" sz="2400" dirty="0"/>
              <a:t>MSPs help make Medicare affordable for those who qualify</a:t>
            </a:r>
          </a:p>
        </p:txBody>
      </p:sp>
    </p:spTree>
    <p:extLst>
      <p:ext uri="{BB962C8B-B14F-4D97-AF65-F5344CB8AC3E}">
        <p14:creationId xmlns:p14="http://schemas.microsoft.com/office/powerpoint/2010/main" val="3663042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2400" dirty="0"/>
              <a:t>Different Types of Coverage</a:t>
            </a:r>
          </a:p>
        </p:txBody>
      </p:sp>
      <p:sp>
        <p:nvSpPr>
          <p:cNvPr id="9" name="Text Placeholder 8"/>
          <p:cNvSpPr>
            <a:spLocks noGrp="1"/>
          </p:cNvSpPr>
          <p:nvPr>
            <p:ph type="body" sz="quarter" idx="10"/>
          </p:nvPr>
        </p:nvSpPr>
        <p:spPr>
          <a:xfrm>
            <a:off x="342576" y="906309"/>
            <a:ext cx="8431901" cy="3649508"/>
          </a:xfrm>
        </p:spPr>
        <p:txBody>
          <a:bodyPr>
            <a:normAutofit fontScale="92500" lnSpcReduction="20000"/>
          </a:bodyPr>
          <a:lstStyle/>
          <a:p>
            <a:pPr>
              <a:lnSpc>
                <a:spcPct val="120000"/>
              </a:lnSpc>
              <a:spcBef>
                <a:spcPts val="0"/>
              </a:spcBef>
              <a:buFont typeface="Wingdings" pitchFamily="2" charset="2"/>
              <a:buChar char="§"/>
            </a:pPr>
            <a:r>
              <a:rPr lang="en-US" altLang="en-US" sz="2800" dirty="0"/>
              <a:t>Qualified Medicare Beneficiary (QMB)</a:t>
            </a:r>
          </a:p>
          <a:p>
            <a:pPr lvl="1">
              <a:lnSpc>
                <a:spcPct val="120000"/>
              </a:lnSpc>
              <a:spcBef>
                <a:spcPts val="0"/>
              </a:spcBef>
              <a:buSzPct val="100000"/>
              <a:buFont typeface="Arial" panose="020B0604020202020204" pitchFamily="34" charset="0"/>
              <a:buChar char="•"/>
            </a:pPr>
            <a:r>
              <a:rPr lang="en-US" altLang="en-US" sz="2200" dirty="0"/>
              <a:t>Pays Part A premium (if applicable) and Part B premium; also, pays Parts A &amp; B deductibles, copayments and/or coinsurance</a:t>
            </a:r>
          </a:p>
          <a:p>
            <a:pPr>
              <a:lnSpc>
                <a:spcPct val="120000"/>
              </a:lnSpc>
              <a:spcBef>
                <a:spcPts val="0"/>
              </a:spcBef>
              <a:buFont typeface="Wingdings" pitchFamily="2" charset="2"/>
              <a:buChar char="§"/>
            </a:pPr>
            <a:r>
              <a:rPr lang="en-US" altLang="en-US" sz="2800" dirty="0"/>
              <a:t>Specified Low-Income Beneficiary (SLMB)</a:t>
            </a:r>
          </a:p>
          <a:p>
            <a:pPr lvl="1">
              <a:lnSpc>
                <a:spcPct val="120000"/>
              </a:lnSpc>
              <a:spcBef>
                <a:spcPts val="0"/>
              </a:spcBef>
              <a:buSzPct val="100000"/>
              <a:buFont typeface="Arial" panose="020B0604020202020204" pitchFamily="34" charset="0"/>
              <a:buChar char="•"/>
            </a:pPr>
            <a:r>
              <a:rPr lang="en-US" altLang="en-US" sz="2200" dirty="0"/>
              <a:t>Pays only the Part B premium</a:t>
            </a:r>
            <a:endParaRPr lang="en-US" altLang="en-US" dirty="0"/>
          </a:p>
          <a:p>
            <a:pPr>
              <a:lnSpc>
                <a:spcPct val="120000"/>
              </a:lnSpc>
              <a:spcBef>
                <a:spcPts val="0"/>
              </a:spcBef>
              <a:buFont typeface="Wingdings" pitchFamily="2" charset="2"/>
              <a:buChar char="§"/>
            </a:pPr>
            <a:r>
              <a:rPr lang="en-US" altLang="en-US" sz="2800" dirty="0"/>
              <a:t>Qualified Individual (QI)</a:t>
            </a:r>
          </a:p>
          <a:p>
            <a:pPr lvl="1">
              <a:lnSpc>
                <a:spcPct val="120000"/>
              </a:lnSpc>
              <a:spcBef>
                <a:spcPts val="0"/>
              </a:spcBef>
              <a:buSzPct val="100000"/>
              <a:buFont typeface="Arial" panose="020B0604020202020204" pitchFamily="34" charset="0"/>
              <a:buChar char="•"/>
            </a:pPr>
            <a:r>
              <a:rPr lang="en-US" altLang="en-US" sz="2200" dirty="0"/>
              <a:t>Pays only the Part B Premium </a:t>
            </a:r>
          </a:p>
          <a:p>
            <a:pPr lvl="2">
              <a:lnSpc>
                <a:spcPct val="120000"/>
              </a:lnSpc>
              <a:spcBef>
                <a:spcPts val="0"/>
              </a:spcBef>
              <a:buFont typeface="Courier New" panose="02070309020205020404" pitchFamily="49" charset="0"/>
              <a:buChar char="o"/>
            </a:pPr>
            <a:r>
              <a:rPr lang="en-US" altLang="en-US" sz="1800" dirty="0"/>
              <a:t>A block grant, meaning if states exceed their allotment no more people can get QI</a:t>
            </a:r>
          </a:p>
          <a:p>
            <a:pPr lvl="2">
              <a:lnSpc>
                <a:spcPct val="120000"/>
              </a:lnSpc>
              <a:spcBef>
                <a:spcPts val="0"/>
              </a:spcBef>
              <a:buFont typeface="Courier New" panose="02070309020205020404" pitchFamily="49" charset="0"/>
              <a:buChar char="o"/>
            </a:pPr>
            <a:r>
              <a:rPr lang="en-US" altLang="en-US" sz="1800" dirty="0"/>
              <a:t>This program was made a permanent part of Medicaid under the </a:t>
            </a:r>
            <a:r>
              <a:rPr lang="en-US" altLang="en-US" sz="1800" i="1" dirty="0"/>
              <a:t>Medicare Access and CHIP Reauthorization Act of 2015</a:t>
            </a:r>
            <a:endParaRPr lang="en-US" altLang="en-US" sz="2800" i="1" dirty="0"/>
          </a:p>
        </p:txBody>
      </p:sp>
    </p:spTree>
    <p:extLst>
      <p:ext uri="{BB962C8B-B14F-4D97-AF65-F5344CB8AC3E}">
        <p14:creationId xmlns:p14="http://schemas.microsoft.com/office/powerpoint/2010/main" val="564546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2800" dirty="0"/>
              <a:t>About QDWI</a:t>
            </a:r>
          </a:p>
        </p:txBody>
      </p:sp>
      <p:sp>
        <p:nvSpPr>
          <p:cNvPr id="9" name="Text Placeholder 8"/>
          <p:cNvSpPr>
            <a:spLocks noGrp="1"/>
          </p:cNvSpPr>
          <p:nvPr>
            <p:ph type="body" sz="quarter" idx="10"/>
          </p:nvPr>
        </p:nvSpPr>
        <p:spPr>
          <a:xfrm>
            <a:off x="342576" y="921048"/>
            <a:ext cx="5321849" cy="3845956"/>
          </a:xfrm>
        </p:spPr>
        <p:txBody>
          <a:bodyPr>
            <a:normAutofit fontScale="55000" lnSpcReduction="20000"/>
          </a:bodyPr>
          <a:lstStyle/>
          <a:p>
            <a:pPr>
              <a:lnSpc>
                <a:spcPct val="120000"/>
              </a:lnSpc>
              <a:spcBef>
                <a:spcPts val="0"/>
              </a:spcBef>
              <a:buFont typeface="Wingdings" pitchFamily="2" charset="2"/>
              <a:buChar char="§"/>
            </a:pPr>
            <a:r>
              <a:rPr lang="en-US" altLang="en-US" sz="3200" dirty="0">
                <a:ea typeface="Franklin Gothic Book" pitchFamily="34" charset="0"/>
              </a:rPr>
              <a:t>Very different from other three MSPs</a:t>
            </a:r>
          </a:p>
          <a:p>
            <a:pPr>
              <a:lnSpc>
                <a:spcPct val="120000"/>
              </a:lnSpc>
              <a:spcBef>
                <a:spcPts val="0"/>
              </a:spcBef>
              <a:buFont typeface="Wingdings" pitchFamily="2" charset="2"/>
              <a:buChar char="§"/>
            </a:pPr>
            <a:r>
              <a:rPr lang="en-US" altLang="en-US" sz="3200" dirty="0">
                <a:ea typeface="Franklin Gothic Book" pitchFamily="34" charset="0"/>
              </a:rPr>
              <a:t>Qualified Disabled Working Individual (QDWI) is for people under age 65 who lost premium-free Part A because they’ve gone back to work after getting SSDI long enough to have received Medicare</a:t>
            </a:r>
          </a:p>
          <a:p>
            <a:pPr>
              <a:lnSpc>
                <a:spcPct val="120000"/>
              </a:lnSpc>
              <a:spcBef>
                <a:spcPts val="0"/>
              </a:spcBef>
              <a:buFont typeface="Wingdings" pitchFamily="2" charset="2"/>
              <a:buChar char="§"/>
            </a:pPr>
            <a:r>
              <a:rPr lang="en-US" altLang="en-US" sz="3200" dirty="0">
                <a:ea typeface="Franklin Gothic Book" pitchFamily="34" charset="0"/>
              </a:rPr>
              <a:t>QDWI pays Part A premiums for those who qualify (in 2018): </a:t>
            </a:r>
          </a:p>
          <a:p>
            <a:pPr lvl="1">
              <a:lnSpc>
                <a:spcPct val="120000"/>
              </a:lnSpc>
              <a:spcBef>
                <a:spcPts val="0"/>
              </a:spcBef>
              <a:buSzPct val="100000"/>
              <a:buFont typeface="Arial" panose="020B0604020202020204" pitchFamily="34" charset="0"/>
              <a:buChar char="•"/>
            </a:pPr>
            <a:r>
              <a:rPr lang="en-US" altLang="en-US" sz="2900" dirty="0">
                <a:ea typeface="Franklin Gothic Book" pitchFamily="34" charset="0"/>
              </a:rPr>
              <a:t>Income up to $4,132/month* if single, $5,572/month* if married</a:t>
            </a:r>
          </a:p>
          <a:p>
            <a:pPr lvl="1">
              <a:lnSpc>
                <a:spcPct val="120000"/>
              </a:lnSpc>
              <a:spcBef>
                <a:spcPts val="0"/>
              </a:spcBef>
              <a:buSzPct val="100000"/>
              <a:buFont typeface="Arial" panose="020B0604020202020204" pitchFamily="34" charset="0"/>
              <a:buChar char="•"/>
            </a:pPr>
            <a:r>
              <a:rPr lang="en-US" altLang="en-US" sz="2900" dirty="0">
                <a:ea typeface="Franklin Gothic Book" pitchFamily="34" charset="0"/>
              </a:rPr>
              <a:t>Assets up to $4,000 if single, or $6,000 if married</a:t>
            </a:r>
            <a:br>
              <a:rPr lang="en-US" altLang="en-US" sz="2900" dirty="0">
                <a:ea typeface="Franklin Gothic Book" pitchFamily="34" charset="0"/>
              </a:rPr>
            </a:br>
            <a:endParaRPr lang="en-US" altLang="en-US" sz="2900" dirty="0">
              <a:ea typeface="Franklin Gothic Book" pitchFamily="34" charset="0"/>
            </a:endParaRPr>
          </a:p>
          <a:p>
            <a:pPr algn="r">
              <a:buFont typeface="Wingdings" pitchFamily="2" charset="2"/>
              <a:buNone/>
            </a:pPr>
            <a:r>
              <a:rPr lang="en-US" altLang="en-US" sz="1800" i="1" dirty="0">
                <a:ea typeface="Franklin Gothic Book" pitchFamily="34" charset="0"/>
              </a:rPr>
              <a:t>*Income limits include $20 standard disregard and additional earned income exclusions; see Medicaid.gov for more info on these disregards</a:t>
            </a:r>
          </a:p>
        </p:txBody>
      </p:sp>
      <p:pic>
        <p:nvPicPr>
          <p:cNvPr id="2" name="Picture 1"/>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571109" y="1248015"/>
            <a:ext cx="2115694" cy="2555376"/>
          </a:xfrm>
          <a:prstGeom prst="rect">
            <a:avLst/>
          </a:prstGeom>
        </p:spPr>
      </p:pic>
    </p:spTree>
    <p:extLst>
      <p:ext uri="{BB962C8B-B14F-4D97-AF65-F5344CB8AC3E}">
        <p14:creationId xmlns:p14="http://schemas.microsoft.com/office/powerpoint/2010/main" val="2589325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2400" dirty="0"/>
              <a:t>Benefits of MSPs (QMB, SLMB, &amp; QI)</a:t>
            </a:r>
          </a:p>
        </p:txBody>
      </p:sp>
      <p:sp>
        <p:nvSpPr>
          <p:cNvPr id="9" name="Text Placeholder 8"/>
          <p:cNvSpPr>
            <a:spLocks noGrp="1"/>
          </p:cNvSpPr>
          <p:nvPr>
            <p:ph type="body" sz="quarter" idx="10"/>
          </p:nvPr>
        </p:nvSpPr>
        <p:spPr>
          <a:xfrm>
            <a:off x="342576" y="898216"/>
            <a:ext cx="8526295" cy="3851809"/>
          </a:xfrm>
        </p:spPr>
        <p:txBody>
          <a:bodyPr>
            <a:normAutofit lnSpcReduction="10000"/>
          </a:bodyPr>
          <a:lstStyle/>
          <a:p>
            <a:pPr>
              <a:lnSpc>
                <a:spcPct val="120000"/>
              </a:lnSpc>
              <a:spcBef>
                <a:spcPts val="0"/>
              </a:spcBef>
              <a:buFont typeface="Wingdings" pitchFamily="2" charset="2"/>
              <a:buChar char="§"/>
            </a:pPr>
            <a:r>
              <a:rPr lang="en-US" altLang="en-US" sz="2400" dirty="0"/>
              <a:t>No Part B late enrollment penalty </a:t>
            </a:r>
          </a:p>
          <a:p>
            <a:pPr marL="574675" lvl="2" indent="-234950">
              <a:lnSpc>
                <a:spcPct val="120000"/>
              </a:lnSpc>
              <a:spcBef>
                <a:spcPts val="0"/>
              </a:spcBef>
            </a:pPr>
            <a:r>
              <a:rPr lang="en-US" altLang="en-US" sz="2000" dirty="0"/>
              <a:t>Any Part B penalty premium is waived for people who qualify QMB, SLMB, and QI</a:t>
            </a:r>
            <a:endParaRPr lang="en-US" altLang="en-US" sz="1800" dirty="0"/>
          </a:p>
          <a:p>
            <a:pPr>
              <a:lnSpc>
                <a:spcPct val="120000"/>
              </a:lnSpc>
              <a:spcBef>
                <a:spcPts val="0"/>
              </a:spcBef>
              <a:buFont typeface="Wingdings" pitchFamily="2" charset="2"/>
              <a:buChar char="§"/>
            </a:pPr>
            <a:r>
              <a:rPr lang="en-US" altLang="en-US" sz="2400" dirty="0"/>
              <a:t>No estate recovery</a:t>
            </a:r>
          </a:p>
          <a:p>
            <a:pPr lvl="1">
              <a:lnSpc>
                <a:spcPct val="120000"/>
              </a:lnSpc>
              <a:spcBef>
                <a:spcPts val="0"/>
              </a:spcBef>
              <a:buSzPct val="100000"/>
              <a:buFont typeface="Arial" panose="020B0604020202020204" pitchFamily="34" charset="0"/>
              <a:buChar char="•"/>
            </a:pPr>
            <a:r>
              <a:rPr lang="en-US" altLang="en-US" sz="2000" dirty="0"/>
              <a:t>States are </a:t>
            </a:r>
            <a:r>
              <a:rPr lang="en-US" altLang="en-US" sz="2000" u="sng" dirty="0"/>
              <a:t>not</a:t>
            </a:r>
            <a:r>
              <a:rPr lang="en-US" altLang="en-US" sz="2000" dirty="0"/>
              <a:t> allowed to ask for repayment of the costs they covered under the MSP from the estates of deceased MSP recipients </a:t>
            </a:r>
            <a:endParaRPr lang="en-US" altLang="en-US" dirty="0"/>
          </a:p>
          <a:p>
            <a:pPr>
              <a:lnSpc>
                <a:spcPct val="120000"/>
              </a:lnSpc>
              <a:spcBef>
                <a:spcPts val="0"/>
              </a:spcBef>
              <a:buFont typeface="Wingdings" pitchFamily="2" charset="2"/>
              <a:buChar char="§"/>
            </a:pPr>
            <a:r>
              <a:rPr lang="en-US" altLang="en-US" sz="2400" dirty="0"/>
              <a:t>Those eligible for MSPs</a:t>
            </a:r>
            <a:r>
              <a:rPr lang="en-US" altLang="en-US" sz="2400" i="1" dirty="0"/>
              <a:t> automatically </a:t>
            </a:r>
            <a:r>
              <a:rPr lang="en-US" altLang="en-US" sz="2400" dirty="0"/>
              <a:t>get the Part D Low Income Subsidy/Extra Help</a:t>
            </a:r>
          </a:p>
          <a:p>
            <a:pPr lvl="1">
              <a:lnSpc>
                <a:spcPct val="120000"/>
              </a:lnSpc>
              <a:spcBef>
                <a:spcPts val="0"/>
              </a:spcBef>
              <a:buSzPct val="100000"/>
              <a:buFont typeface="Arial" panose="020B0604020202020204" pitchFamily="34" charset="0"/>
              <a:buChar char="•"/>
            </a:pPr>
            <a:r>
              <a:rPr lang="en-US" altLang="en-US" sz="2000" dirty="0"/>
              <a:t>They are “deemed eligible” -- meaning they automatically get Extra Help with their prescription costs</a:t>
            </a:r>
          </a:p>
        </p:txBody>
      </p:sp>
    </p:spTree>
    <p:extLst>
      <p:ext uri="{BB962C8B-B14F-4D97-AF65-F5344CB8AC3E}">
        <p14:creationId xmlns:p14="http://schemas.microsoft.com/office/powerpoint/2010/main" val="1087720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2576" y="57801"/>
            <a:ext cx="8344227" cy="680404"/>
          </a:xfrm>
        </p:spPr>
        <p:txBody>
          <a:bodyPr>
            <a:normAutofit/>
          </a:bodyPr>
          <a:lstStyle/>
          <a:p>
            <a:r>
              <a:rPr lang="en-US" sz="2800" dirty="0"/>
              <a:t>How MSPs Work: Who’s Behind the Scenes?</a:t>
            </a:r>
          </a:p>
        </p:txBody>
      </p:sp>
      <p:sp>
        <p:nvSpPr>
          <p:cNvPr id="9" name="Text Placeholder 8"/>
          <p:cNvSpPr>
            <a:spLocks noGrp="1"/>
          </p:cNvSpPr>
          <p:nvPr>
            <p:ph type="body" sz="quarter" idx="10"/>
          </p:nvPr>
        </p:nvSpPr>
        <p:spPr>
          <a:xfrm>
            <a:off x="335822" y="922492"/>
            <a:ext cx="8350981" cy="3932728"/>
          </a:xfrm>
        </p:spPr>
        <p:txBody>
          <a:bodyPr>
            <a:normAutofit fontScale="77500" lnSpcReduction="20000"/>
          </a:bodyPr>
          <a:lstStyle/>
          <a:p>
            <a:pPr>
              <a:lnSpc>
                <a:spcPct val="120000"/>
              </a:lnSpc>
              <a:spcBef>
                <a:spcPts val="0"/>
              </a:spcBef>
              <a:buFont typeface="Wingdings" pitchFamily="2" charset="2"/>
              <a:buChar char="§"/>
            </a:pPr>
            <a:r>
              <a:rPr lang="en-US" altLang="en-US" sz="2400" b="1" dirty="0"/>
              <a:t>CMS &amp; States: </a:t>
            </a:r>
            <a:r>
              <a:rPr lang="en-US" altLang="en-US" sz="2400" dirty="0"/>
              <a:t>Centers for Medicare &amp; Medicaid Services (CMS) and state Medicaid agencies work together to provide this help</a:t>
            </a:r>
          </a:p>
          <a:p>
            <a:pPr>
              <a:lnSpc>
                <a:spcPct val="120000"/>
              </a:lnSpc>
              <a:spcBef>
                <a:spcPts val="0"/>
              </a:spcBef>
              <a:buFont typeface="Wingdings" pitchFamily="2" charset="2"/>
              <a:buChar char="§"/>
            </a:pPr>
            <a:r>
              <a:rPr lang="en-US" altLang="en-US" sz="2400" dirty="0"/>
              <a:t>CMS (federal government) oversees the program</a:t>
            </a:r>
          </a:p>
          <a:p>
            <a:pPr lvl="1">
              <a:lnSpc>
                <a:spcPct val="120000"/>
              </a:lnSpc>
              <a:spcBef>
                <a:spcPts val="0"/>
              </a:spcBef>
              <a:buSzPct val="100000"/>
              <a:buFont typeface="Arial" panose="020B0604020202020204" pitchFamily="34" charset="0"/>
              <a:buChar char="•"/>
            </a:pPr>
            <a:r>
              <a:rPr lang="en-US" altLang="en-US" dirty="0"/>
              <a:t>Provides matching funds for QMB and SLMB</a:t>
            </a:r>
          </a:p>
          <a:p>
            <a:pPr lvl="1">
              <a:lnSpc>
                <a:spcPct val="120000"/>
              </a:lnSpc>
              <a:spcBef>
                <a:spcPts val="0"/>
              </a:spcBef>
              <a:buSzPct val="100000"/>
              <a:buFont typeface="Arial" panose="020B0604020202020204" pitchFamily="34" charset="0"/>
              <a:buChar char="•"/>
            </a:pPr>
            <a:r>
              <a:rPr lang="en-US" altLang="en-US" dirty="0"/>
              <a:t>Provides 100% of costs for QI (block grant)</a:t>
            </a:r>
          </a:p>
          <a:p>
            <a:pPr>
              <a:lnSpc>
                <a:spcPct val="120000"/>
              </a:lnSpc>
              <a:spcBef>
                <a:spcPts val="0"/>
              </a:spcBef>
              <a:buFont typeface="Wingdings" pitchFamily="2" charset="2"/>
              <a:buChar char="§"/>
            </a:pPr>
            <a:r>
              <a:rPr lang="en-US" altLang="en-US" sz="2400" dirty="0"/>
              <a:t>State Medicaid agencies administer the MSPs</a:t>
            </a:r>
          </a:p>
          <a:p>
            <a:pPr lvl="1">
              <a:lnSpc>
                <a:spcPct val="120000"/>
              </a:lnSpc>
              <a:spcBef>
                <a:spcPts val="0"/>
              </a:spcBef>
              <a:buSzPct val="100000"/>
              <a:buFont typeface="Arial" panose="020B0604020202020204" pitchFamily="34" charset="0"/>
              <a:buChar char="•"/>
            </a:pPr>
            <a:r>
              <a:rPr lang="en-US" altLang="en-US" dirty="0"/>
              <a:t>Determine eligibility</a:t>
            </a:r>
          </a:p>
          <a:p>
            <a:pPr lvl="1">
              <a:lnSpc>
                <a:spcPct val="120000"/>
              </a:lnSpc>
              <a:spcBef>
                <a:spcPts val="0"/>
              </a:spcBef>
              <a:buSzPct val="100000"/>
              <a:buFont typeface="Arial" panose="020B0604020202020204" pitchFamily="34" charset="0"/>
              <a:buChar char="•"/>
            </a:pPr>
            <a:r>
              <a:rPr lang="en-US" altLang="en-US" dirty="0"/>
              <a:t>Pay Medicare Part B premium (on behalf of QMBs, SLMBs and QIs)</a:t>
            </a:r>
          </a:p>
          <a:p>
            <a:pPr lvl="1">
              <a:lnSpc>
                <a:spcPct val="120000"/>
              </a:lnSpc>
              <a:spcBef>
                <a:spcPts val="0"/>
              </a:spcBef>
              <a:buSzPct val="100000"/>
              <a:buFont typeface="Arial" panose="020B0604020202020204" pitchFamily="34" charset="0"/>
              <a:buChar char="•"/>
            </a:pPr>
            <a:r>
              <a:rPr lang="en-US" altLang="en-US" dirty="0"/>
              <a:t>Pay Medicare copayments, coinsurance, and deductibles to health care providers (on behalf of QMBs)</a:t>
            </a:r>
          </a:p>
          <a:p>
            <a:pPr lvl="1">
              <a:lnSpc>
                <a:spcPct val="120000"/>
              </a:lnSpc>
              <a:spcBef>
                <a:spcPts val="0"/>
              </a:spcBef>
              <a:buSzPct val="100000"/>
              <a:buFont typeface="Arial" panose="020B0604020202020204" pitchFamily="34" charset="0"/>
              <a:buChar char="•"/>
            </a:pPr>
            <a:r>
              <a:rPr lang="en-US" altLang="en-US" dirty="0"/>
              <a:t>Pay Part A premium for those who owe it (on behalf of QMBs and QDWIs)</a:t>
            </a:r>
          </a:p>
        </p:txBody>
      </p:sp>
    </p:spTree>
    <p:extLst>
      <p:ext uri="{BB962C8B-B14F-4D97-AF65-F5344CB8AC3E}">
        <p14:creationId xmlns:p14="http://schemas.microsoft.com/office/powerpoint/2010/main" val="2802668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2576" y="33526"/>
            <a:ext cx="8344227" cy="680404"/>
          </a:xfrm>
        </p:spPr>
        <p:txBody>
          <a:bodyPr>
            <a:normAutofit/>
          </a:bodyPr>
          <a:lstStyle/>
          <a:p>
            <a:r>
              <a:rPr lang="en-US" sz="2800" dirty="0"/>
              <a:t>Who is Eligible?</a:t>
            </a:r>
          </a:p>
        </p:txBody>
      </p:sp>
      <p:sp>
        <p:nvSpPr>
          <p:cNvPr id="9" name="Text Placeholder 8"/>
          <p:cNvSpPr>
            <a:spLocks noGrp="1"/>
          </p:cNvSpPr>
          <p:nvPr>
            <p:ph type="body" sz="quarter" idx="10"/>
          </p:nvPr>
        </p:nvSpPr>
        <p:spPr>
          <a:xfrm>
            <a:off x="342576" y="906308"/>
            <a:ext cx="8599123" cy="3795164"/>
          </a:xfrm>
        </p:spPr>
        <p:txBody>
          <a:bodyPr>
            <a:normAutofit fontScale="92500"/>
          </a:bodyPr>
          <a:lstStyle/>
          <a:p>
            <a:pPr>
              <a:lnSpc>
                <a:spcPct val="120000"/>
              </a:lnSpc>
              <a:spcBef>
                <a:spcPts val="0"/>
              </a:spcBef>
              <a:buFont typeface="Wingdings" pitchFamily="2" charset="2"/>
              <a:buChar char="§"/>
            </a:pPr>
            <a:r>
              <a:rPr lang="en-US" altLang="en-US" sz="2400" dirty="0"/>
              <a:t>Must have Medicare Part A </a:t>
            </a:r>
          </a:p>
          <a:p>
            <a:pPr>
              <a:lnSpc>
                <a:spcPct val="120000"/>
              </a:lnSpc>
              <a:spcBef>
                <a:spcPts val="0"/>
              </a:spcBef>
              <a:buFont typeface="Wingdings" pitchFamily="2" charset="2"/>
              <a:buChar char="§"/>
            </a:pPr>
            <a:r>
              <a:rPr lang="en-US" altLang="en-US" sz="2400" dirty="0"/>
              <a:t>Must meet income/resource eligibility tests</a:t>
            </a:r>
          </a:p>
          <a:p>
            <a:pPr lvl="1">
              <a:lnSpc>
                <a:spcPct val="120000"/>
              </a:lnSpc>
              <a:spcBef>
                <a:spcPts val="0"/>
              </a:spcBef>
              <a:buSzPct val="100000"/>
              <a:buFont typeface="Arial" panose="020B0604020202020204" pitchFamily="34" charset="0"/>
              <a:buChar char="•"/>
            </a:pPr>
            <a:r>
              <a:rPr lang="en-US" altLang="en-US" sz="2200" dirty="0"/>
              <a:t>Financial eligibility guidelines set by law, </a:t>
            </a:r>
            <a:r>
              <a:rPr lang="en-US" altLang="en-US" sz="2200" u="sng" dirty="0"/>
              <a:t>but</a:t>
            </a:r>
            <a:r>
              <a:rPr lang="en-US" altLang="en-US" sz="2200" dirty="0"/>
              <a:t> states can raise or eliminate these tests </a:t>
            </a:r>
          </a:p>
          <a:p>
            <a:pPr lvl="2">
              <a:lnSpc>
                <a:spcPct val="120000"/>
              </a:lnSpc>
              <a:spcBef>
                <a:spcPts val="0"/>
              </a:spcBef>
              <a:buFont typeface="Courier New" panose="02070309020205020404" pitchFamily="49" charset="0"/>
              <a:buChar char="o"/>
            </a:pPr>
            <a:r>
              <a:rPr lang="en-US" altLang="en-US" sz="1800" dirty="0">
                <a:ea typeface="Franklin Gothic Book" pitchFamily="34" charset="0"/>
              </a:rPr>
              <a:t>For example, 8 states (AL, AZ, CT, DE, MS, NY, OR and VT) and D.C. have eliminated the resource test for all of the MSPs </a:t>
            </a:r>
          </a:p>
          <a:p>
            <a:pPr>
              <a:lnSpc>
                <a:spcPct val="120000"/>
              </a:lnSpc>
              <a:spcBef>
                <a:spcPts val="0"/>
              </a:spcBef>
              <a:buFont typeface="Wingdings" pitchFamily="2" charset="2"/>
              <a:buChar char="§"/>
            </a:pPr>
            <a:r>
              <a:rPr lang="en-US" altLang="en-US" sz="2400" dirty="0">
                <a:ea typeface="Franklin Gothic Book" pitchFamily="34" charset="0"/>
              </a:rPr>
              <a:t>Generally applications submitted through local Medicaid agency</a:t>
            </a:r>
          </a:p>
          <a:p>
            <a:pPr lvl="1">
              <a:lnSpc>
                <a:spcPct val="120000"/>
              </a:lnSpc>
              <a:spcBef>
                <a:spcPts val="0"/>
              </a:spcBef>
              <a:buSzPct val="100000"/>
              <a:buFont typeface="Arial" panose="020B0604020202020204" pitchFamily="34" charset="0"/>
              <a:buChar char="•"/>
            </a:pPr>
            <a:r>
              <a:rPr lang="en-US" altLang="en-US" sz="2200" dirty="0">
                <a:ea typeface="Franklin Gothic Book" pitchFamily="34" charset="0"/>
              </a:rPr>
              <a:t>Can also start application process for MSP by completing LIS application – more on this later</a:t>
            </a:r>
          </a:p>
          <a:p>
            <a:pPr>
              <a:lnSpc>
                <a:spcPct val="120000"/>
              </a:lnSpc>
              <a:spcBef>
                <a:spcPts val="0"/>
              </a:spcBef>
              <a:buFont typeface="Wingdings" pitchFamily="2" charset="2"/>
              <a:buChar char="§"/>
            </a:pPr>
            <a:r>
              <a:rPr lang="en-US" altLang="en-US" sz="2400" dirty="0">
                <a:ea typeface="Franklin Gothic Book" pitchFamily="34" charset="0"/>
              </a:rPr>
              <a:t>Eligibility is generally re-determined each year </a:t>
            </a:r>
          </a:p>
        </p:txBody>
      </p:sp>
    </p:spTree>
    <p:extLst>
      <p:ext uri="{BB962C8B-B14F-4D97-AF65-F5344CB8AC3E}">
        <p14:creationId xmlns:p14="http://schemas.microsoft.com/office/powerpoint/2010/main" val="2629605810"/>
      </p:ext>
    </p:extLst>
  </p:cSld>
  <p:clrMapOvr>
    <a:masterClrMapping/>
  </p:clrMapOvr>
</p:sld>
</file>

<file path=ppt/theme/theme1.xml><?xml version="1.0" encoding="utf-8"?>
<a:theme xmlns:a="http://schemas.openxmlformats.org/drawingml/2006/main" name="Title Slides">
  <a:themeElements>
    <a:clrScheme name="NCOA">
      <a:dk1>
        <a:sysClr val="windowText" lastClr="000000"/>
      </a:dk1>
      <a:lt1>
        <a:sysClr val="window" lastClr="FFFFFF"/>
      </a:lt1>
      <a:dk2>
        <a:srgbClr val="1F3D7C"/>
      </a:dk2>
      <a:lt2>
        <a:srgbClr val="F6F5EE"/>
      </a:lt2>
      <a:accent1>
        <a:srgbClr val="F9BF12"/>
      </a:accent1>
      <a:accent2>
        <a:srgbClr val="6EBF49"/>
      </a:accent2>
      <a:accent3>
        <a:srgbClr val="F47735"/>
      </a:accent3>
      <a:accent4>
        <a:srgbClr val="74489D"/>
      </a:accent4>
      <a:accent5>
        <a:srgbClr val="B3373C"/>
      </a:accent5>
      <a:accent6>
        <a:srgbClr val="4BACC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tent Slides">
  <a:themeElements>
    <a:clrScheme name="NCOA">
      <a:dk1>
        <a:sysClr val="windowText" lastClr="000000"/>
      </a:dk1>
      <a:lt1>
        <a:sysClr val="window" lastClr="FFFFFF"/>
      </a:lt1>
      <a:dk2>
        <a:srgbClr val="1F3D7C"/>
      </a:dk2>
      <a:lt2>
        <a:srgbClr val="F6F5EE"/>
      </a:lt2>
      <a:accent1>
        <a:srgbClr val="F9BF12"/>
      </a:accent1>
      <a:accent2>
        <a:srgbClr val="6EBF49"/>
      </a:accent2>
      <a:accent3>
        <a:srgbClr val="F47735"/>
      </a:accent3>
      <a:accent4>
        <a:srgbClr val="74489D"/>
      </a:accent4>
      <a:accent5>
        <a:srgbClr val="B3373C"/>
      </a:accent5>
      <a:accent6>
        <a:srgbClr val="4BACC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a:lstStyle>
        <a:defPPr marL="173038" indent="-173038" eaLnBrk="0" hangingPunct="0">
          <a:spcBef>
            <a:spcPct val="20000"/>
          </a:spcBef>
          <a:buClr>
            <a:srgbClr val="003767"/>
          </a:buClr>
          <a:buSzPct val="80000"/>
          <a:buFont typeface="Wingdings" charset="2"/>
          <a:buChar char="§"/>
          <a:defRPr sz="1600" dirty="0" smtClean="0">
            <a:solidFill>
              <a:srgbClr val="003767"/>
            </a:solidFill>
            <a:latin typeface="Franklin Gothic Book"/>
            <a:ea typeface="ヒラギノ角ゴ Pro W3" charset="-128"/>
            <a:cs typeface="Franklin Gothic Book"/>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837778d2-d3c0-4c0d-8dc3-cf70ec86f171">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00EABBC07E7874F9EA3EE2745D4025E" ma:contentTypeVersion="5" ma:contentTypeDescription="Create a new document." ma:contentTypeScope="" ma:versionID="8163ff440ad2469146fac37400b153c7">
  <xsd:schema xmlns:xsd="http://www.w3.org/2001/XMLSchema" xmlns:xs="http://www.w3.org/2001/XMLSchema" xmlns:p="http://schemas.microsoft.com/office/2006/metadata/properties" xmlns:ns2="837778d2-d3c0-4c0d-8dc3-cf70ec86f171" xmlns:ns3="5dce887c-6c8b-467a-8bae-a6d8d48f2795" targetNamespace="http://schemas.microsoft.com/office/2006/metadata/properties" ma:root="true" ma:fieldsID="a4eadca757c82244619e4fc4085e86dd" ns2:_="" ns3:_="">
    <xsd:import namespace="837778d2-d3c0-4c0d-8dc3-cf70ec86f171"/>
    <xsd:import namespace="5dce887c-6c8b-467a-8bae-a6d8d48f279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7778d2-d3c0-4c0d-8dc3-cf70ec86f171"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dce887c-6c8b-467a-8bae-a6d8d48f2795"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F374CB-B052-4316-B71F-23C8A128635E}">
  <ds:schemaRefs>
    <ds:schemaRef ds:uri="http://purl.org/dc/elements/1.1/"/>
    <ds:schemaRef ds:uri="http://schemas.microsoft.com/office/2006/documentManagement/types"/>
    <ds:schemaRef ds:uri="http://www.w3.org/XML/1998/namespace"/>
    <ds:schemaRef ds:uri="http://schemas.openxmlformats.org/package/2006/metadata/core-properties"/>
    <ds:schemaRef ds:uri="http://purl.org/dc/dcmitype/"/>
    <ds:schemaRef ds:uri="837778d2-d3c0-4c0d-8dc3-cf70ec86f171"/>
    <ds:schemaRef ds:uri="5dce887c-6c8b-467a-8bae-a6d8d48f2795"/>
    <ds:schemaRef ds:uri="http://purl.org/dc/terms/"/>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B0B8B944-6B86-4E64-A32A-6FC04871300D}">
  <ds:schemaRefs>
    <ds:schemaRef ds:uri="http://schemas.microsoft.com/sharepoint/v3/contenttype/forms"/>
  </ds:schemaRefs>
</ds:datastoreItem>
</file>

<file path=customXml/itemProps3.xml><?xml version="1.0" encoding="utf-8"?>
<ds:datastoreItem xmlns:ds="http://schemas.openxmlformats.org/officeDocument/2006/customXml" ds:itemID="{B47977C3-B2B7-4A97-9346-41F23A6313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7778d2-d3c0-4c0d-8dc3-cf70ec86f171"/>
    <ds:schemaRef ds:uri="5dce887c-6c8b-467a-8bae-a6d8d48f27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5226</TotalTime>
  <Words>1425</Words>
  <Application>Microsoft Office PowerPoint</Application>
  <PresentationFormat>On-screen Show (16:9)</PresentationFormat>
  <Paragraphs>159</Paragraphs>
  <Slides>18</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Arial</vt:lpstr>
      <vt:lpstr>Calibri</vt:lpstr>
      <vt:lpstr>Courier New</vt:lpstr>
      <vt:lpstr>Franklin Gothic Book</vt:lpstr>
      <vt:lpstr>Wingdings</vt:lpstr>
      <vt:lpstr>Title Slides</vt:lpstr>
      <vt:lpstr>Content Slides</vt:lpstr>
      <vt:lpstr>Benefits 101:  Medicare Savings Programs (MSPs)   April 2018</vt:lpstr>
      <vt:lpstr>What We’ll Cover</vt:lpstr>
      <vt:lpstr>What are MSPs?</vt:lpstr>
      <vt:lpstr>Why Are MSPs Important?</vt:lpstr>
      <vt:lpstr>Different Types of Coverage</vt:lpstr>
      <vt:lpstr>About QDWI</vt:lpstr>
      <vt:lpstr>Benefits of MSPs (QMB, SLMB, &amp; QI)</vt:lpstr>
      <vt:lpstr>How MSPs Work: Who’s Behind the Scenes?</vt:lpstr>
      <vt:lpstr>Who is Eligible?</vt:lpstr>
      <vt:lpstr>Eligibility Rules in 2018</vt:lpstr>
      <vt:lpstr>Relationship with Extra Help</vt:lpstr>
      <vt:lpstr>Relationship with Extra Help (cont.)</vt:lpstr>
      <vt:lpstr>Relationship with Medigap &amp; Medicaid</vt:lpstr>
      <vt:lpstr>How to Help Your Clients: Application Issues</vt:lpstr>
      <vt:lpstr>How to Help Your Clients: Billing Issues</vt:lpstr>
      <vt:lpstr>Other Ways You Can Help Your Clients</vt:lpstr>
      <vt:lpstr>Additional Resources</vt:lpstr>
      <vt:lpstr>Thank You!</vt:lpstr>
    </vt:vector>
  </TitlesOfParts>
  <Company>National Council on Aging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NCOA PPT Template</dc:title>
  <dc:creator>National Council on Aging</dc:creator>
  <cp:lastModifiedBy>Kathy Heyman</cp:lastModifiedBy>
  <cp:revision>392</cp:revision>
  <dcterms:created xsi:type="dcterms:W3CDTF">2011-08-25T21:05:55Z</dcterms:created>
  <dcterms:modified xsi:type="dcterms:W3CDTF">2018-04-27T14:23:09Z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0x010100100EABBC07E7874F9EA3EE2745D4025E</vt:lpwstr>
  </property>
</Properties>
</file>