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  <p:sldMasterId id="2147483648" r:id="rId5"/>
  </p:sldMasterIdLst>
  <p:notesMasterIdLst>
    <p:notesMasterId r:id="rId26"/>
  </p:notesMasterIdLst>
  <p:handoutMasterIdLst>
    <p:handoutMasterId r:id="rId27"/>
  </p:handoutMasterIdLst>
  <p:sldIdLst>
    <p:sldId id="317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35" r:id="rId25"/>
  </p:sldIdLst>
  <p:sldSz cx="9144000" cy="5143500" type="screen16x9"/>
  <p:notesSz cx="7010400" cy="92964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D7C"/>
    <a:srgbClr val="000000"/>
    <a:srgbClr val="FFFFFF"/>
    <a:srgbClr val="F9BF12"/>
    <a:srgbClr val="FDB813"/>
    <a:srgbClr val="1F419B"/>
    <a:srgbClr val="2041A5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63" autoAdjust="0"/>
    <p:restoredTop sz="93064" autoAdjust="0"/>
  </p:normalViewPr>
  <p:slideViewPr>
    <p:cSldViewPr snapToGrid="0" snapToObjects="1">
      <p:cViewPr varScale="1">
        <p:scale>
          <a:sx n="84" d="100"/>
          <a:sy n="84" d="100"/>
        </p:scale>
        <p:origin x="336" y="7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158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25A24-D235-46B4-B58D-0420FE29595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7387E-E92D-4449-B207-F912BF37F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19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63EA26-9C7C-EE43-90B0-D6D9EA77EB5F}" type="datetimeFigureOut">
              <a:rPr lang="en-US" smtClean="0"/>
              <a:pPr/>
              <a:t>4/27/2018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ADA8AD-698D-444A-82A1-27588ABEA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DA8AD-698D-444A-82A1-27588ABEAAD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26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5117"/>
            <a:ext cx="8848531" cy="1061799"/>
          </a:xfrm>
          <a:prstGeom prst="rect">
            <a:avLst/>
          </a:prstGeom>
        </p:spPr>
        <p:txBody>
          <a:bodyPr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740400" y="1728441"/>
            <a:ext cx="3260531" cy="401301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lang="en-US" sz="2400" dirty="0"/>
            </a:lvl1pPr>
          </a:lstStyle>
          <a:p>
            <a:pPr algn="r"/>
            <a:r>
              <a:rPr lang="en-US" dirty="0">
                <a:solidFill>
                  <a:schemeClr val="tx2"/>
                </a:solidFill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7751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1C7289-0920-494E-A8C7-25FDD1A43039}"/>
              </a:ext>
            </a:extLst>
          </p:cNvPr>
          <p:cNvSpPr/>
          <p:nvPr userDrawn="1"/>
        </p:nvSpPr>
        <p:spPr>
          <a:xfrm>
            <a:off x="335667" y="-1"/>
            <a:ext cx="8330814" cy="51435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D21194-1A02-41AF-9971-5C967FE017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681E4F7-431C-40D1-A630-5ACEE4EAF2E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685" y="2590191"/>
            <a:ext cx="2164085" cy="6065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2956" y="635605"/>
            <a:ext cx="5555849" cy="4179463"/>
          </a:xfrm>
          <a:prstGeom prst="rect">
            <a:avLst/>
          </a:prstGeom>
        </p:spPr>
        <p:txBody>
          <a:bodyPr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795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1C7289-0920-494E-A8C7-25FDD1A43039}"/>
              </a:ext>
            </a:extLst>
          </p:cNvPr>
          <p:cNvSpPr/>
          <p:nvPr userDrawn="1"/>
        </p:nvSpPr>
        <p:spPr>
          <a:xfrm>
            <a:off x="-1" y="-1"/>
            <a:ext cx="9144001" cy="51435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BF24DA-2DD5-425E-B8FE-89AA2609A7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6134" y="2569577"/>
            <a:ext cx="3651513" cy="3530280"/>
          </a:xfrm>
          <a:prstGeom prst="rect">
            <a:avLst/>
          </a:prstGeom>
        </p:spPr>
      </p:pic>
      <p:pic>
        <p:nvPicPr>
          <p:cNvPr id="7" name="Picture 25">
            <a:extLst>
              <a:ext uri="{FF2B5EF4-FFF2-40B4-BE49-F238E27FC236}">
                <a16:creationId xmlns:a16="http://schemas.microsoft.com/office/drawing/2014/main" id="{4ADC3BC9-FE4D-4422-9BF1-AA320D8006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77983" y="4068590"/>
            <a:ext cx="1901098" cy="53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E852F0E-5EDC-491C-BC41-BB0DE551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7" y="274638"/>
            <a:ext cx="8958806" cy="2410689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ACFCF9-8603-4CE3-9029-360570B43C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597" y="2847372"/>
            <a:ext cx="5833537" cy="199084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886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2"/>
            <a:ext cx="8714853" cy="63746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2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42902" y="887347"/>
            <a:ext cx="8714527" cy="390035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882" indent="-342882">
              <a:buClr>
                <a:schemeClr val="tx2"/>
              </a:buClr>
              <a:buFont typeface="Arial" panose="020B0604020202020204" pitchFamily="34" charset="0"/>
              <a:buChar char="•"/>
              <a:defRPr sz="3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13" indent="-285737"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 sz="3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238" indent="-342882">
              <a:buClr>
                <a:schemeClr val="tx2"/>
              </a:buClr>
              <a:buFont typeface="Wingdings" panose="05000000000000000000" pitchFamily="2" charset="2"/>
              <a:buChar char="§"/>
              <a:defRPr sz="2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20" indent="-228589">
              <a:buClr>
                <a:schemeClr val="tx2"/>
              </a:buClr>
              <a:buSzPct val="80000"/>
              <a:buFont typeface="Arial" panose="020B0604020202020204" pitchFamily="34" charset="0"/>
              <a:buChar char="□"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2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33415" y="849472"/>
            <a:ext cx="8818604" cy="39091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the icon below to insert image/graphics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8"/>
            <a:ext cx="8709442" cy="625273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lang="en-US" sz="3200" b="1" i="0" kern="12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</p:spTree>
    <p:extLst>
      <p:ext uri="{BB962C8B-B14F-4D97-AF65-F5344CB8AC3E}">
        <p14:creationId xmlns:p14="http://schemas.microsoft.com/office/powerpoint/2010/main" val="101685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4254505" y="898168"/>
            <a:ext cx="4808335" cy="38989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an icon below to insert image/graphics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8"/>
            <a:ext cx="8720263" cy="61308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2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757656B-6117-4ACD-8EF1-6A92565E90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902" y="887347"/>
            <a:ext cx="3758371" cy="390035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882" indent="-342882">
              <a:buClr>
                <a:schemeClr val="tx2"/>
              </a:buClr>
              <a:buFont typeface="Arial" panose="020B0604020202020204" pitchFamily="34" charset="0"/>
              <a:buChar char="•"/>
              <a:defRPr sz="3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13" indent="-285737"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 sz="3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238" indent="-342882">
              <a:buClr>
                <a:schemeClr val="tx2"/>
              </a:buClr>
              <a:buFont typeface="Wingdings" panose="05000000000000000000" pitchFamily="2" charset="2"/>
              <a:buChar char="§"/>
              <a:defRPr sz="2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20" indent="-228589">
              <a:buClr>
                <a:schemeClr val="tx2"/>
              </a:buClr>
              <a:buSzPct val="80000"/>
              <a:buFont typeface="Arial" panose="020B0604020202020204" pitchFamily="34" charset="0"/>
              <a:buChar char="□"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2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273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3"/>
            <a:ext cx="8714853" cy="60698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2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5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4721290" y="881936"/>
            <a:ext cx="4336139" cy="39432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an icon below to insert image/graphics</a:t>
            </a:r>
          </a:p>
        </p:txBody>
      </p:sp>
      <p:sp>
        <p:nvSpPr>
          <p:cNvPr id="6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77023" y="881936"/>
            <a:ext cx="4331917" cy="39432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an icon below to insert image/graphics</a:t>
            </a:r>
          </a:p>
        </p:txBody>
      </p:sp>
    </p:spTree>
    <p:extLst>
      <p:ext uri="{BB962C8B-B14F-4D97-AF65-F5344CB8AC3E}">
        <p14:creationId xmlns:p14="http://schemas.microsoft.com/office/powerpoint/2010/main" val="264450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05E7-EF4A-41E5-A560-8087CEB5DD7D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01919-B986-462D-8FCB-E37AE4D7201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24408" y="-46653"/>
            <a:ext cx="9355495" cy="525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7820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2576" y="130630"/>
            <a:ext cx="8344227" cy="680404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18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42901" y="1227670"/>
            <a:ext cx="8343900" cy="3125611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Font typeface="Wingdings" charset="2"/>
              <a:buChar char="§"/>
              <a:defRPr sz="27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buSzPct val="60000"/>
              <a:buFont typeface="Arial" panose="020B0604020202020204" pitchFamily="34" charset="0"/>
              <a:buChar char="►"/>
              <a:defRPr sz="24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2975" indent="-257175">
              <a:buFont typeface="Arial" panose="020B0604020202020204" pitchFamily="34" charset="0"/>
              <a:buChar char="•"/>
              <a:defRPr sz="21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SzPct val="80000"/>
              <a:buFont typeface="Courier New" panose="02070309020205020404" pitchFamily="49" charset="0"/>
              <a:buChar char="o"/>
              <a:defRPr sz="18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587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F51B46B-BD69-49C5-9986-45DEA0B5B7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01164"/>
            <a:ext cx="6479417" cy="39423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BD8E45-49BD-4646-AD7F-F091210565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26135" y="2569577"/>
            <a:ext cx="3217866" cy="2573923"/>
          </a:xfrm>
          <a:prstGeom prst="rect">
            <a:avLst/>
          </a:prstGeom>
        </p:spPr>
      </p:pic>
      <p:pic>
        <p:nvPicPr>
          <p:cNvPr id="5" name="Picture 25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77983" y="4068590"/>
            <a:ext cx="1901098" cy="53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3" r:id="rId2"/>
    <p:sldLayoutId id="2147483684" r:id="rId3"/>
  </p:sldLayoutIdLst>
  <p:txStyles>
    <p:titleStyle>
      <a:lvl1pPr algn="ctr" defTabSz="457178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178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457178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45717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457178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457178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4"/>
          <p:cNvSpPr txBox="1">
            <a:spLocks noChangeArrowheads="1"/>
          </p:cNvSpPr>
          <p:nvPr userDrawn="1"/>
        </p:nvSpPr>
        <p:spPr bwMode="auto">
          <a:xfrm>
            <a:off x="2387599" y="4900675"/>
            <a:ext cx="6584463" cy="4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algn="l" defTabSz="4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the lives</a:t>
            </a:r>
            <a:r>
              <a:rPr lang="en-US" sz="800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10 million older adults by 2020  </a:t>
            </a:r>
            <a:r>
              <a:rPr lang="en-US" sz="1051" b="1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800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2018 National Council on Aging					 </a:t>
            </a:r>
            <a:fld id="{4232F715-DC4E-1C44-A066-9C752B56DC8B}" type="slidenum">
              <a:rPr lang="en-US" sz="10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457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i="1" dirty="0">
              <a:solidFill>
                <a:srgbClr val="2D39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0135" y="4883339"/>
            <a:ext cx="8543732" cy="0"/>
          </a:xfrm>
          <a:prstGeom prst="line">
            <a:avLst/>
          </a:prstGeom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09" y="4924529"/>
            <a:ext cx="611786" cy="171282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155584" y="638456"/>
            <a:ext cx="8918077" cy="120583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FE794F6-0858-46AD-BB40-FE616B6C0CE3}"/>
              </a:ext>
            </a:extLst>
          </p:cNvPr>
          <p:cNvSpPr/>
          <p:nvPr userDrawn="1"/>
        </p:nvSpPr>
        <p:spPr>
          <a:xfrm>
            <a:off x="102803" y="491926"/>
            <a:ext cx="252185" cy="249779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0" r:id="rId2"/>
    <p:sldLayoutId id="2147483677" r:id="rId3"/>
    <p:sldLayoutId id="2147483682" r:id="rId4"/>
    <p:sldLayoutId id="2147483678" r:id="rId5"/>
    <p:sldLayoutId id="2147483685" r:id="rId6"/>
  </p:sldLayoutIdLst>
  <p:txStyles>
    <p:titleStyle>
      <a:lvl1pPr algn="ctr" defTabSz="4571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45717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457178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45717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457178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457178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nefitscheckup.org/getsnap/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fns.usda.gov/snap/eligibility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fns.usda.gov/sfmnp" TargetMode="Externa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ns.usda.gov/csfp" TargetMode="Externa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ns.usda.gov/tefap" TargetMode="Externa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nefitscheckup.org/getsnap" TargetMode="External"/><Relationship Id="rId2" Type="http://schemas.openxmlformats.org/officeDocument/2006/relationships/hyperlink" Target="http://www.fns.usda.gov/snap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www.ncoa.org/SeniorHunger" TargetMode="External"/><Relationship Id="rId4" Type="http://schemas.openxmlformats.org/officeDocument/2006/relationships/hyperlink" Target="https://www.fns.usda.gov/snap/retailerlocato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oa.org/resources" TargetMode="External"/><Relationship Id="rId2" Type="http://schemas.openxmlformats.org/officeDocument/2006/relationships/hyperlink" Target="http://www.ncoa.org/centerforbenefits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centerforbenefits@ncoa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ns.usda.gov/snap/eligibility#Deductions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D083-FF3F-49DE-8BF4-25CD50E2F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956" y="517891"/>
            <a:ext cx="5555849" cy="4297178"/>
          </a:xfrm>
        </p:spPr>
        <p:txBody>
          <a:bodyPr/>
          <a:lstStyle/>
          <a:p>
            <a:r>
              <a:rPr lang="en-US" sz="4000" dirty="0"/>
              <a:t>Benefits 101: </a:t>
            </a:r>
            <a:br>
              <a:rPr lang="en-US" sz="4000" dirty="0"/>
            </a:br>
            <a:r>
              <a:rPr lang="en-US" sz="4000" dirty="0"/>
              <a:t>The Supplemental Nutrition Assistance Program (SNAP)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April 2018</a:t>
            </a:r>
          </a:p>
        </p:txBody>
      </p:sp>
    </p:spTree>
    <p:extLst>
      <p:ext uri="{BB962C8B-B14F-4D97-AF65-F5344CB8AC3E}">
        <p14:creationId xmlns:p14="http://schemas.microsoft.com/office/powerpoint/2010/main" val="3965564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73479"/>
            <a:ext cx="8344227" cy="737555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Eligibility Rules: Resource Test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89907"/>
            <a:ext cx="8466688" cy="389248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What’s the SNAP resource limit?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Some states have </a:t>
            </a:r>
            <a:r>
              <a:rPr lang="en-US" altLang="en-US" sz="2000" u="sng" dirty="0">
                <a:ea typeface="ＭＳ Ｐゴシック" pitchFamily="34" charset="-128"/>
              </a:rPr>
              <a:t>no</a:t>
            </a:r>
            <a:r>
              <a:rPr lang="en-US" altLang="en-US" sz="2000" dirty="0">
                <a:ea typeface="ＭＳ Ｐゴシック" pitchFamily="34" charset="-128"/>
              </a:rPr>
              <a:t> resource limit for households with elderly or disabled members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altLang="en-US" sz="1900" dirty="0">
                <a:ea typeface="ＭＳ Ｐゴシック" pitchFamily="34" charset="-128"/>
              </a:rPr>
              <a:t>Many states either increased resource limit or apply the resource test only if older adult gross household income is above 200% of FPL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>
                <a:ea typeface="ＭＳ Ｐゴシック" pitchFamily="34" charset="-128"/>
              </a:rPr>
              <a:t>In other states, if at least one person is over age 60 or is disabled, household may have $3,500 in countable resources (e.g., checking/saving account, stocks)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>
                <a:ea typeface="ＭＳ Ｐゴシック" pitchFamily="34" charset="-128"/>
              </a:rPr>
              <a:t>Remember that your clients getting SSI, TANF, or GA/PA usually do not need to verify their resources, but check with your state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What’s not counted as a resource?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>
                <a:ea typeface="ＭＳ Ｐゴシック" pitchFamily="34" charset="-128"/>
              </a:rPr>
              <a:t>Home applicant lives in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>
                <a:ea typeface="ＭＳ Ｐゴシック" pitchFamily="34" charset="-128"/>
              </a:rPr>
              <a:t>Check with your state for additional exclusions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9435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73479"/>
            <a:ext cx="8344227" cy="737555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How to Apply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22564"/>
            <a:ext cx="8523838" cy="385982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Only the SNAP agency can decide if someone is eligible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Some states allow your clients to apply online, others require them to bring the application to local SNAP eligibility office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Know the rules in your state so you can help your clients understand and respond accurately to the questions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The state SNAP agency must decide on eligibility within 30 days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7-day processing of those with little or no income or assets that can be used to buy food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An in-person interview may be required, unless it is waived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Learn your state’s rules/download applications at: </a:t>
            </a:r>
            <a:r>
              <a:rPr lang="en-US" altLang="en-US" sz="2400" dirty="0">
                <a:ea typeface="ＭＳ Ｐゴシック" pitchFamily="34" charset="-128"/>
                <a:hlinkClick r:id="rId2"/>
              </a:rPr>
              <a:t>https://www.benefitscheckup.org/getsnap/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3314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4158" y="66400"/>
            <a:ext cx="8303655" cy="680404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How is the SNAP Monthly Benefit Calculated? 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40848" y="840922"/>
            <a:ext cx="4976131" cy="385997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Amount of benefit depends on household composition, income, and where the client lives</a:t>
            </a:r>
            <a:endParaRPr lang="en-US" alt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To find benefit amount: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>
                <a:ea typeface="ＭＳ Ｐゴシック" pitchFamily="34" charset="-128"/>
              </a:rPr>
              <a:t>Multiply household’s net monthly income by 30%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>
                <a:ea typeface="ＭＳ Ｐゴシック" pitchFamily="34" charset="-128"/>
              </a:rPr>
              <a:t>Subtract that amount from the maximum benefit for the household size (see chart at </a:t>
            </a:r>
            <a:r>
              <a:rPr lang="en-US" altLang="en-US" sz="2100" dirty="0">
                <a:ea typeface="ＭＳ Ｐゴシック" pitchFamily="34" charset="-128"/>
                <a:hlinkClick r:id="rId2"/>
              </a:rPr>
              <a:t>http://www.fns.usda.gov/snap/eligibility</a:t>
            </a:r>
            <a:r>
              <a:rPr lang="en-US" altLang="en-US" sz="2100" dirty="0">
                <a:ea typeface="ＭＳ Ｐゴシック" pitchFamily="34" charset="-128"/>
              </a:rPr>
              <a:t>) and you get household's SNAP monthly benefit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8044" y="1628026"/>
            <a:ext cx="2645758" cy="176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353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9229" y="57150"/>
            <a:ext cx="7641770" cy="763133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What Can Clients Purchase with SNAP? 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59228" y="906236"/>
            <a:ext cx="8433707" cy="37709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ＭＳ Ｐゴシック" pitchFamily="34" charset="-128"/>
              </a:rPr>
              <a:t>What SNAP can buy: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Grocery items such as breads and cereals, fruits and vegetables, meats, fish and poultry, dairy products, and seeds and plants which produce food for the household to eat 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ＭＳ Ｐゴシック" pitchFamily="34" charset="-128"/>
              </a:rPr>
              <a:t>SNAP is </a:t>
            </a:r>
            <a:r>
              <a:rPr lang="en-US" altLang="en-US" sz="2200" u="sng" dirty="0">
                <a:ea typeface="ＭＳ Ｐゴシック" pitchFamily="34" charset="-128"/>
              </a:rPr>
              <a:t>not</a:t>
            </a:r>
            <a:r>
              <a:rPr lang="en-US" altLang="en-US" sz="2200" dirty="0">
                <a:ea typeface="ＭＳ Ｐゴシック" pitchFamily="34" charset="-128"/>
              </a:rPr>
              <a:t> allowed to be used for: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Beer, wine, liquor, cigarettes or tobacco; any nonfood items, such as pet food, soaps, paper products, and household supplies; vitamins and medicines; food that will be eaten in the store; and hot food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ＭＳ Ｐゴシック" pitchFamily="34" charset="-128"/>
              </a:rPr>
              <a:t>Some states allow SNAP to be used by qualifying homeless people, the elderly, and disabled to purchase low-cost meals from qualifying restaurants or from Meals on Wheels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ＭＳ Ｐゴシック" pitchFamily="34" charset="-128"/>
              </a:rPr>
              <a:t>SNAP can </a:t>
            </a:r>
            <a:r>
              <a:rPr lang="en-US" altLang="en-US" sz="2200" u="sng" dirty="0">
                <a:ea typeface="ＭＳ Ｐゴシック" pitchFamily="34" charset="-128"/>
              </a:rPr>
              <a:t>NEVER</a:t>
            </a:r>
            <a:r>
              <a:rPr lang="en-US" altLang="en-US" sz="2200" dirty="0">
                <a:ea typeface="ＭＳ Ｐゴシック" pitchFamily="34" charset="-128"/>
              </a:rPr>
              <a:t> be exchanged for cash</a:t>
            </a:r>
          </a:p>
        </p:txBody>
      </p:sp>
    </p:spTree>
    <p:extLst>
      <p:ext uri="{BB962C8B-B14F-4D97-AF65-F5344CB8AC3E}">
        <p14:creationId xmlns:p14="http://schemas.microsoft.com/office/powerpoint/2010/main" val="3243913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73479"/>
            <a:ext cx="8344227" cy="737555"/>
          </a:xfrm>
        </p:spPr>
        <p:txBody>
          <a:bodyPr>
            <a:normAutofit/>
          </a:bodyPr>
          <a:lstStyle/>
          <a:p>
            <a:r>
              <a:rPr lang="en-US" sz="2800" dirty="0"/>
              <a:t>SNAP and SSI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5" y="827002"/>
            <a:ext cx="8344227" cy="39489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Social Security tells all applicants for Supplemental Security Income (SSI) about SNAP, and SSI applicants may start a SNAP application at the same time they apply for SSI or when they recertify their SSI eligibility</a:t>
            </a:r>
          </a:p>
          <a:p>
            <a:pPr marL="693738" lvl="2" indent="-300038"/>
            <a:r>
              <a:rPr lang="en-US" altLang="en-US" sz="2000" dirty="0">
                <a:ea typeface="ＭＳ Ｐゴシック" pitchFamily="34" charset="-128"/>
              </a:rPr>
              <a:t>Social Security forwards the SNAP application to the state SNAP eligibility office </a:t>
            </a:r>
          </a:p>
          <a:p>
            <a:pPr marL="693738" lvl="2" indent="-300038"/>
            <a:r>
              <a:rPr lang="en-US" altLang="en-US" sz="2000" dirty="0">
                <a:ea typeface="ＭＳ Ｐゴシック" pitchFamily="34" charset="-128"/>
              </a:rPr>
              <a:t>The SNAP office processes the SNAP application and decides how much – if any – SNAP benefits to award</a:t>
            </a:r>
          </a:p>
          <a:p>
            <a:pPr marL="285750" lvl="1"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itchFamily="34" charset="-128"/>
              </a:rPr>
              <a:t>Some states streamline this process through data transfers from SSA to the SNAP agency  </a:t>
            </a:r>
          </a:p>
        </p:txBody>
      </p:sp>
    </p:spTree>
    <p:extLst>
      <p:ext uri="{BB962C8B-B14F-4D97-AF65-F5344CB8AC3E}">
        <p14:creationId xmlns:p14="http://schemas.microsoft.com/office/powerpoint/2010/main" val="3205541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65314"/>
            <a:ext cx="8344227" cy="745720"/>
          </a:xfrm>
        </p:spPr>
        <p:txBody>
          <a:bodyPr>
            <a:normAutofit/>
          </a:bodyPr>
          <a:lstStyle/>
          <a:p>
            <a:r>
              <a:rPr lang="en-US" sz="2800" dirty="0"/>
              <a:t>SNAP and SSI (cont.)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11035"/>
            <a:ext cx="8515674" cy="409274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One state – CA  - “cashes out” SNAP</a:t>
            </a:r>
          </a:p>
          <a:p>
            <a:pPr marL="693738" lvl="2" indent="-236538">
              <a:buFont typeface="Arial" charset="0"/>
              <a:buChar char="•"/>
            </a:pPr>
            <a:r>
              <a:rPr lang="en-US" altLang="en-US" sz="2200" dirty="0"/>
              <a:t>People with SSI in cash-out states do not get SNAP</a:t>
            </a:r>
          </a:p>
          <a:p>
            <a:pPr marL="693738" lvl="2" indent="-236538">
              <a:buFont typeface="Arial" charset="0"/>
              <a:buChar char="•"/>
            </a:pPr>
            <a:r>
              <a:rPr lang="en-US" altLang="en-US" sz="2200" dirty="0"/>
              <a:t>Instead, the state adds a lump sum onto the SSI benefit</a:t>
            </a:r>
          </a:p>
          <a:p>
            <a:pPr marL="346075" lvl="1" indent="-346075">
              <a:buSzPct val="100000"/>
              <a:buFont typeface="Wingdings" panose="05000000000000000000" pitchFamily="2" charset="2"/>
              <a:buChar char="§"/>
            </a:pPr>
            <a:r>
              <a:rPr lang="en-US" altLang="en-US" dirty="0"/>
              <a:t>Several states run “Combined Application Project” (SSI-CAP) demonstrations:</a:t>
            </a:r>
          </a:p>
          <a:p>
            <a:pPr marL="693738" lvl="2" indent="-236538">
              <a:buFont typeface="Arial" charset="0"/>
              <a:buChar char="•"/>
            </a:pPr>
            <a:r>
              <a:rPr lang="en-US" altLang="en-US" sz="2200" dirty="0"/>
              <a:t>Designed to simplify SNAP enrollment for SSI recipients using data from SSI application – need only answer few additional questions</a:t>
            </a:r>
          </a:p>
          <a:p>
            <a:pPr marL="693738" lvl="2" indent="-236538">
              <a:buFont typeface="Arial" charset="0"/>
              <a:buChar char="•"/>
            </a:pPr>
            <a:r>
              <a:rPr lang="en-US" altLang="en-US" sz="2200" dirty="0"/>
              <a:t>Generally for 1-person elderly SSI households (“pure SSI households”)</a:t>
            </a:r>
          </a:p>
        </p:txBody>
      </p:sp>
    </p:spTree>
    <p:extLst>
      <p:ext uri="{BB962C8B-B14F-4D97-AF65-F5344CB8AC3E}">
        <p14:creationId xmlns:p14="http://schemas.microsoft.com/office/powerpoint/2010/main" val="3043124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26571" y="89806"/>
            <a:ext cx="8654143" cy="607939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ea typeface="ＭＳ Ｐゴシック" pitchFamily="34" charset="-128"/>
              </a:rPr>
              <a:t>Senior Farmer’s Market Nutrition Program (SFMNP)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2272" y="873218"/>
            <a:ext cx="6670221" cy="382753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Another anti-hunger program that gets food quickly to people in need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itchFamily="34" charset="-128"/>
              </a:rPr>
              <a:t>Grants to states, D.C., U.S. territories, and Tribal governments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itchFamily="34" charset="-128"/>
              </a:rPr>
              <a:t>Helps low-income seniors purchase eligible food at farmers’ markets, roadside stands, and community supported agriculture programs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Eligibility: Age 60+ with income less than 185% FPL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Some states use participation in other programs (e.g., SNAP) as proof of eligibility for SFMNP, so people do not need to prove their income again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In FY15, benefits were available to over 800,000 low-income seniors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More info at: </a:t>
            </a:r>
            <a:r>
              <a:rPr lang="en-US" altLang="en-US" sz="2400" dirty="0">
                <a:ea typeface="ＭＳ Ｐゴシック" pitchFamily="34" charset="-128"/>
                <a:hlinkClick r:id="rId2"/>
              </a:rPr>
              <a:t>http://www.fns.usda.gov/sfmnp</a:t>
            </a:r>
            <a:endParaRPr lang="en-US" altLang="en-US" sz="2400" dirty="0">
              <a:latin typeface="Franklin Gothic Book" pitchFamily="34" charset="0"/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400" dirty="0">
              <a:latin typeface="Franklin Gothic Book" charset="0"/>
              <a:cs typeface="Franklin Gothic Book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08A0A4-81EA-42D7-BD65-74BFBCC9492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0030" y="1319572"/>
            <a:ext cx="2135668" cy="158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191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1065" y="97970"/>
            <a:ext cx="8662306" cy="599775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ea typeface="ＭＳ Ｐゴシック" pitchFamily="34" charset="-128"/>
              </a:rPr>
              <a:t>Commodity Supplemental Food Program (CSFP)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51065" y="954861"/>
            <a:ext cx="8539841" cy="382753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900" dirty="0">
                <a:ea typeface="ＭＳ Ｐゴシック" pitchFamily="34" charset="-128"/>
              </a:rPr>
              <a:t>Works to improve health of low-income seniors by providing them with nutritious food</a:t>
            </a:r>
          </a:p>
          <a:p>
            <a:pPr lvl="1">
              <a:lnSpc>
                <a:spcPct val="114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sz="2300" dirty="0">
                <a:ea typeface="ＭＳ Ｐゴシック" pitchFamily="34" charset="-128"/>
              </a:rPr>
              <a:t>Formerly served women, infants, and children, but only those over age 60 have been able to apply since Feb. 2014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900" dirty="0">
                <a:ea typeface="ＭＳ Ｐゴシック" pitchFamily="34" charset="-128"/>
              </a:rPr>
              <a:t>Eligibility: Age 60+ with income less than 130% FPL 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900" dirty="0">
                <a:ea typeface="ＭＳ Ｐゴシック" pitchFamily="34" charset="-128"/>
              </a:rPr>
              <a:t>State agencies (departments of health, human services) store CFSP food, and distribute through local agencies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900" dirty="0">
                <a:ea typeface="ＭＳ Ｐゴシック" pitchFamily="34" charset="-128"/>
              </a:rPr>
              <a:t>Available in 47 states, DC, and 2 Indian Tribal Organizations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900" dirty="0">
                <a:ea typeface="ＭＳ Ｐゴシック" pitchFamily="34" charset="-128"/>
              </a:rPr>
              <a:t>Get the CFSP fact sheet at: </a:t>
            </a:r>
            <a:r>
              <a:rPr lang="en-US" altLang="en-US" sz="2900" dirty="0">
                <a:ea typeface="ＭＳ Ｐゴシック" pitchFamily="34" charset="-128"/>
                <a:hlinkClick r:id="rId2"/>
              </a:rPr>
              <a:t>http://www.fns.usda.gov/csfp</a:t>
            </a:r>
            <a:endParaRPr lang="en-US" sz="2900" dirty="0">
              <a:latin typeface="Franklin Gothic Book" charset="0"/>
              <a:cs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713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114300"/>
            <a:ext cx="8694964" cy="583446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ea typeface="ＭＳ Ｐゴシック" pitchFamily="34" charset="-128"/>
              </a:rPr>
              <a:t>The Emergency Food Assistance Program (TEFAP)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900" y="889907"/>
            <a:ext cx="8401050" cy="3892487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An emergency food distribution program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USDA provides food items to states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Distribution formula based on the number of unemployed people, and the number of people living below the poverty level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States then provide the food to local agencies, usually food banks, which distribute it to local organizations (i.e. soup kitchens or food pantries) to serve eligible beneficiaries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Food varies according to market conditions and state preferences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Those who get TEFAP services can also qualify for SNAP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More info at: </a:t>
            </a:r>
            <a:r>
              <a:rPr lang="en-US" altLang="en-US" sz="2400" dirty="0">
                <a:ea typeface="ＭＳ Ｐゴシック" pitchFamily="34" charset="-128"/>
                <a:hlinkClick r:id="rId2"/>
              </a:rPr>
              <a:t>http://www.fns.usda.gov/tefap</a:t>
            </a:r>
            <a:endParaRPr lang="en-US" alt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1321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65314"/>
            <a:ext cx="8344227" cy="745720"/>
          </a:xfrm>
        </p:spPr>
        <p:txBody>
          <a:bodyPr>
            <a:normAutofit/>
          </a:bodyPr>
          <a:lstStyle/>
          <a:p>
            <a:r>
              <a:rPr lang="en-US" sz="2800" dirty="0"/>
              <a:t>Resources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46768"/>
            <a:ext cx="8548331" cy="3981282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USDA FNS SNAP Program at: </a:t>
            </a:r>
            <a:r>
              <a:rPr lang="en-US" altLang="en-US" sz="2400" dirty="0">
                <a:ea typeface="ＭＳ Ｐゴシック" pitchFamily="34" charset="-128"/>
                <a:hlinkClick r:id="rId2"/>
              </a:rPr>
              <a:t>www.fns.usda.gov/snap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Download SNAP applications and screen for SNAP in your state: </a:t>
            </a:r>
            <a:r>
              <a:rPr lang="en-US" altLang="en-US" sz="2400" dirty="0">
                <a:ea typeface="ＭＳ Ｐゴシック" pitchFamily="34" charset="-128"/>
                <a:hlinkClick r:id="rId3"/>
              </a:rPr>
              <a:t>www.benefitscheckup.org/getsnap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SNAP Retailer Locator at: </a:t>
            </a:r>
            <a:r>
              <a:rPr lang="en-US" altLang="en-US" sz="2400" dirty="0">
                <a:ea typeface="ＭＳ Ｐゴシック" pitchFamily="34" charset="-128"/>
                <a:hlinkClick r:id="rId4"/>
              </a:rPr>
              <a:t>https://www.fns.usda.gov/snap/retailerlocator</a:t>
            </a:r>
            <a:endParaRPr lang="en-US" altLang="en-US" sz="2400" dirty="0">
              <a:ea typeface="ＭＳ Ｐゴシック" pitchFamily="34" charset="-128"/>
            </a:endParaRP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SNAP outreach materials, best practices handbook, and more from NCOA at: </a:t>
            </a:r>
            <a:r>
              <a:rPr lang="en-US" altLang="en-US" sz="2400" dirty="0">
                <a:ea typeface="ＭＳ Ｐゴシック" pitchFamily="34" charset="-128"/>
                <a:hlinkClick r:id="rId5"/>
              </a:rPr>
              <a:t>www.ncoa.org/SeniorHunger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27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64736"/>
            <a:ext cx="8344227" cy="746298"/>
          </a:xfrm>
        </p:spPr>
        <p:txBody>
          <a:bodyPr>
            <a:normAutofit/>
          </a:bodyPr>
          <a:lstStyle/>
          <a:p>
            <a:r>
              <a:rPr lang="en-US" sz="2800" dirty="0"/>
              <a:t>What We’ll Cover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1019596"/>
            <a:ext cx="7315525" cy="366569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What Is SNAP and Why It’s Important</a:t>
            </a:r>
          </a:p>
          <a:p>
            <a:pPr marL="742950" lvl="2" indent="-342900"/>
            <a:r>
              <a:rPr lang="en-US" altLang="en-US" sz="2200" dirty="0">
                <a:ea typeface="ＭＳ Ｐゴシック" pitchFamily="34" charset="-128"/>
              </a:rPr>
              <a:t>Stats and Facts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How It Works</a:t>
            </a:r>
          </a:p>
          <a:p>
            <a:pPr marL="742950" lvl="2" indent="-342900"/>
            <a:r>
              <a:rPr lang="en-US" altLang="en-US" sz="2200" dirty="0">
                <a:ea typeface="ＭＳ Ｐゴシック" pitchFamily="34" charset="-128"/>
              </a:rPr>
              <a:t>Eligibility Rules</a:t>
            </a:r>
          </a:p>
          <a:p>
            <a:pPr marL="742950" lvl="2" indent="-342900"/>
            <a:r>
              <a:rPr lang="en-US" altLang="en-US" sz="2200" dirty="0">
                <a:ea typeface="ＭＳ Ｐゴシック" pitchFamily="34" charset="-128"/>
              </a:rPr>
              <a:t>How Your Clients Apply</a:t>
            </a:r>
          </a:p>
          <a:p>
            <a:pPr marL="742950" lvl="2" indent="-342900"/>
            <a:r>
              <a:rPr lang="en-US" altLang="en-US" sz="2200" dirty="0">
                <a:ea typeface="ＭＳ Ｐゴシック" pitchFamily="34" charset="-128"/>
              </a:rPr>
              <a:t>What Your Eligible Clients Receive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Relationship to Other Public Benefits </a:t>
            </a:r>
          </a:p>
          <a:p>
            <a:pPr marL="742950" lvl="2" indent="-342900"/>
            <a:r>
              <a:rPr lang="en-US" altLang="en-US" sz="2200" dirty="0">
                <a:ea typeface="ＭＳ Ｐゴシック" pitchFamily="34" charset="-128"/>
              </a:rPr>
              <a:t>Other Food Assistance Programs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Resources</a:t>
            </a:r>
            <a:endParaRPr lang="en-US" altLang="en-US" sz="22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7187" y="1470009"/>
            <a:ext cx="2361421" cy="226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202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57150"/>
            <a:ext cx="8344227" cy="753884"/>
          </a:xfrm>
        </p:spPr>
        <p:txBody>
          <a:bodyPr>
            <a:normAutofit/>
          </a:bodyPr>
          <a:lstStyle/>
          <a:p>
            <a:r>
              <a:rPr lang="en-US" sz="2800" dirty="0"/>
              <a:t>Thank You!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1011504"/>
            <a:ext cx="8558663" cy="363332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Thank you for participating in the Benefits 101 Series from the Center for Benefits Access at NCOA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Learn more about us at:</a:t>
            </a:r>
          </a:p>
          <a:p>
            <a:pPr lvl="1">
              <a:buFont typeface="Arial" charset="0"/>
              <a:buNone/>
            </a:pPr>
            <a:r>
              <a:rPr lang="en-US" altLang="en-US" sz="2200" dirty="0">
                <a:ea typeface="Franklin Gothic Book" pitchFamily="34" charset="0"/>
                <a:hlinkClick r:id="rId2"/>
              </a:rPr>
              <a:t>www.ncoa.org/centerforbenefits</a:t>
            </a:r>
            <a:r>
              <a:rPr lang="en-US" altLang="en-US" sz="2200" dirty="0">
                <a:ea typeface="Franklin Gothic Book" pitchFamily="34" charset="0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Find other Benefits 101 resources at: </a:t>
            </a:r>
            <a:r>
              <a:rPr lang="en-US" altLang="en-US" sz="2200" dirty="0">
                <a:ea typeface="Franklin Gothic Book" pitchFamily="34" charset="0"/>
                <a:hlinkClick r:id="rId3"/>
              </a:rPr>
              <a:t>www.ncoa.org/resources</a:t>
            </a:r>
            <a:r>
              <a:rPr lang="en-US" altLang="en-US" sz="2200" dirty="0">
                <a:ea typeface="Franklin Gothic Book" pitchFamily="34" charset="0"/>
              </a:rPr>
              <a:t> (search for Benefits 101)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If you have any questions or comments, please contact us at </a:t>
            </a:r>
            <a:r>
              <a:rPr lang="en-US" altLang="en-US" sz="2200" u="sng" dirty="0">
                <a:ea typeface="Franklin Gothic Book" pitchFamily="34" charset="0"/>
                <a:hlinkClick r:id="rId4"/>
              </a:rPr>
              <a:t>centerforbenefits@ncoa.org</a:t>
            </a:r>
            <a:endParaRPr lang="en-US" altLang="en-US" sz="2200" dirty="0">
              <a:ea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95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73479"/>
            <a:ext cx="8344227" cy="737555"/>
          </a:xfrm>
        </p:spPr>
        <p:txBody>
          <a:bodyPr>
            <a:normAutofit/>
          </a:bodyPr>
          <a:lstStyle/>
          <a:p>
            <a:r>
              <a:rPr lang="en-US" sz="2800" dirty="0"/>
              <a:t>What is SNAP &amp; Why it is Important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03784" y="889474"/>
            <a:ext cx="8621810" cy="3835624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400" dirty="0"/>
              <a:t>Administered at federal level by USDA Food &amp; Nutrition Service</a:t>
            </a:r>
          </a:p>
          <a:p>
            <a:pPr>
              <a:defRPr/>
            </a:pPr>
            <a:r>
              <a:rPr lang="en-US" sz="2400" dirty="0"/>
              <a:t>States set own eligibility guidelines and make determinations, following broad federal rules </a:t>
            </a:r>
          </a:p>
          <a:p>
            <a:pPr>
              <a:defRPr/>
            </a:pPr>
            <a:r>
              <a:rPr lang="en-US" sz="2400" dirty="0"/>
              <a:t>SNAP helps those who qualify afford food</a:t>
            </a:r>
          </a:p>
          <a:p>
            <a:pPr lvl="1">
              <a:buSzPct val="100000"/>
              <a:buFont typeface="Arial" charset="0"/>
              <a:buChar char="•"/>
              <a:defRPr/>
            </a:pPr>
            <a:r>
              <a:rPr lang="en-US" sz="2000" dirty="0"/>
              <a:t>Anyone who qualifies for SNAP can get the benefit</a:t>
            </a:r>
          </a:p>
          <a:p>
            <a:pPr lvl="1">
              <a:buSzPct val="100000"/>
              <a:buFont typeface="Arial" charset="0"/>
              <a:buChar char="•"/>
              <a:defRPr/>
            </a:pPr>
            <a:r>
              <a:rPr lang="en-US" sz="2000" dirty="0"/>
              <a:t>The benefit is loaded monthly onto a debit card that is used to buy food</a:t>
            </a:r>
          </a:p>
          <a:p>
            <a:pPr>
              <a:defRPr/>
            </a:pPr>
            <a:r>
              <a:rPr lang="en-US" sz="2400" dirty="0"/>
              <a:t>SNAP benefits can be used at </a:t>
            </a:r>
            <a:r>
              <a:rPr lang="en-US" sz="2400" u="sng" dirty="0"/>
              <a:t>any</a:t>
            </a:r>
            <a:r>
              <a:rPr lang="en-US" sz="2400" dirty="0"/>
              <a:t> approved store (over 250,000 nationwide)</a:t>
            </a:r>
          </a:p>
          <a:p>
            <a:pPr>
              <a:defRPr/>
            </a:pPr>
            <a:r>
              <a:rPr lang="en-US" sz="2400" dirty="0"/>
              <a:t>Some states use different names for their program (e.g., “3SquaresVT” in VT, “Food Supplement Program” in MD)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8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57150"/>
            <a:ext cx="8344227" cy="753884"/>
          </a:xfrm>
        </p:spPr>
        <p:txBody>
          <a:bodyPr>
            <a:normAutofit/>
          </a:bodyPr>
          <a:lstStyle/>
          <a:p>
            <a:r>
              <a:rPr lang="en-US" sz="2800" dirty="0"/>
              <a:t>Stats and Facts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81743"/>
            <a:ext cx="8417703" cy="38520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600" dirty="0">
                <a:ea typeface="ＭＳ Ｐゴシック" pitchFamily="34" charset="-128"/>
              </a:rPr>
              <a:t>Over 4.8 million older adults (age 60+) use SNAP each month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ea typeface="ＭＳ Ｐゴシック" pitchFamily="34" charset="-128"/>
              </a:rPr>
              <a:t>Roughly 3 out of 5 seniors who qualify for SNAP do not apply (over 5 million seniors potentially missing the benefit)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600" dirty="0">
                <a:ea typeface="ＭＳ Ｐゴシック" pitchFamily="34" charset="-128"/>
              </a:rPr>
              <a:t>Average SNAP benefit of older adult living alone is $108/</a:t>
            </a:r>
            <a:r>
              <a:rPr lang="en-US" altLang="en-US" sz="2600" dirty="0" err="1">
                <a:ea typeface="ＭＳ Ｐゴシック" pitchFamily="34" charset="-128"/>
              </a:rPr>
              <a:t>mo</a:t>
            </a:r>
            <a:endParaRPr lang="en-US" altLang="en-US" sz="2600" dirty="0">
              <a:ea typeface="ＭＳ Ｐゴシック" pitchFamily="34" charset="-128"/>
            </a:endParaRP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ea typeface="ＭＳ Ｐゴシック" pitchFamily="34" charset="-128"/>
              </a:rPr>
              <a:t>80% of participants age 60+ live alone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600" dirty="0">
                <a:ea typeface="ＭＳ Ｐゴシック" pitchFamily="34" charset="-128"/>
              </a:rPr>
              <a:t>Every $1 in SNAP benefits generates over $1.73 in community spending</a:t>
            </a:r>
          </a:p>
        </p:txBody>
      </p:sp>
    </p:spTree>
    <p:extLst>
      <p:ext uri="{BB962C8B-B14F-4D97-AF65-F5344CB8AC3E}">
        <p14:creationId xmlns:p14="http://schemas.microsoft.com/office/powerpoint/2010/main" val="3871958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18407" y="122464"/>
            <a:ext cx="8678636" cy="615741"/>
          </a:xfrm>
        </p:spPr>
        <p:txBody>
          <a:bodyPr>
            <a:noAutofit/>
          </a:bodyPr>
          <a:lstStyle/>
          <a:p>
            <a:r>
              <a:rPr lang="en-US" altLang="en-US" sz="2200" dirty="0">
                <a:ea typeface="ＭＳ Ｐゴシック" pitchFamily="34" charset="-128"/>
              </a:rPr>
              <a:t>Eligibility Rules: What Is a Household for Purposes of SNAP?</a:t>
            </a:r>
            <a:endParaRPr lang="en-US" sz="2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18407" y="898071"/>
            <a:ext cx="6531429" cy="388432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600" dirty="0">
                <a:ea typeface="ＭＳ Ｐゴシック" pitchFamily="34" charset="-128"/>
              </a:rPr>
              <a:t>Eligibility for SNAP is based on the income of a </a:t>
            </a:r>
            <a:r>
              <a:rPr lang="en-US" altLang="en-US" sz="2600" b="1" dirty="0">
                <a:ea typeface="ＭＳ Ｐゴシック" pitchFamily="34" charset="-128"/>
              </a:rPr>
              <a:t>household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600" dirty="0">
                <a:ea typeface="ＭＳ Ｐゴシック" pitchFamily="34" charset="-128"/>
              </a:rPr>
              <a:t>Who is in a “household”?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ea typeface="ＭＳ Ｐゴシック" pitchFamily="34" charset="-128"/>
              </a:rPr>
              <a:t>Generally everyone who lives together</a:t>
            </a:r>
            <a:r>
              <a:rPr lang="en-US" altLang="en-US" sz="2200" b="1" dirty="0">
                <a:ea typeface="ＭＳ Ｐゴシック" pitchFamily="34" charset="-128"/>
              </a:rPr>
              <a:t> and </a:t>
            </a:r>
            <a:r>
              <a:rPr lang="en-US" altLang="en-US" sz="2200" dirty="0">
                <a:ea typeface="ＭＳ Ｐゴシック" pitchFamily="34" charset="-128"/>
              </a:rPr>
              <a:t>purchases </a:t>
            </a:r>
            <a:r>
              <a:rPr lang="en-US" altLang="en-US" sz="2200" b="1" dirty="0">
                <a:ea typeface="ＭＳ Ｐゴシック" pitchFamily="34" charset="-128"/>
              </a:rPr>
              <a:t>and </a:t>
            </a:r>
            <a:r>
              <a:rPr lang="en-US" altLang="en-US" sz="2200" dirty="0">
                <a:ea typeface="ＭＳ Ｐゴシック" pitchFamily="34" charset="-128"/>
              </a:rPr>
              <a:t>prepares meals together is considered a household for purposes of SNAP.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b="1" dirty="0">
                <a:ea typeface="ＭＳ Ｐゴシック" pitchFamily="34" charset="-128"/>
              </a:rPr>
              <a:t>However, </a:t>
            </a:r>
            <a:r>
              <a:rPr lang="en-US" altLang="en-US" sz="2200" dirty="0">
                <a:ea typeface="ＭＳ Ｐゴシック" pitchFamily="34" charset="-128"/>
              </a:rPr>
              <a:t>those who are 60+ </a:t>
            </a:r>
            <a:r>
              <a:rPr lang="en-US" altLang="en-US" sz="2200" i="1" dirty="0">
                <a:ea typeface="ＭＳ Ｐゴシック" pitchFamily="34" charset="-128"/>
              </a:rPr>
              <a:t>and </a:t>
            </a:r>
            <a:r>
              <a:rPr lang="en-US" altLang="en-US" sz="2200" dirty="0">
                <a:ea typeface="ＭＳ Ｐゴシック" pitchFamily="34" charset="-128"/>
              </a:rPr>
              <a:t>are unable to purchase and prepare meals separately (e.g., because of a permanent disability) may be considered a separate household – </a:t>
            </a:r>
            <a:r>
              <a:rPr lang="en-US" altLang="en-US" sz="2200" u="sng" dirty="0">
                <a:ea typeface="ＭＳ Ｐゴシック" pitchFamily="34" charset="-128"/>
              </a:rPr>
              <a:t>only</a:t>
            </a:r>
            <a:r>
              <a:rPr lang="en-US" altLang="en-US" sz="2200" dirty="0">
                <a:ea typeface="ＭＳ Ｐゴシック" pitchFamily="34" charset="-128"/>
              </a:rPr>
              <a:t> if the others they live with do not have very much income (no more than 165% of the Federal Poverty Level)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196223-8688-4355-BE1B-1EA5985FDC9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5021" y="1749552"/>
            <a:ext cx="2295144" cy="153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993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9229" y="114300"/>
            <a:ext cx="8719457" cy="566104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ea typeface="ＭＳ Ｐゴシック" pitchFamily="34" charset="-128"/>
              </a:rPr>
              <a:t>Eligibility: Who is Elderly/Disabled for Purposes of SNAP? 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69421" y="889474"/>
            <a:ext cx="8629650" cy="39893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ＭＳ Ｐゴシック" pitchFamily="34" charset="-128"/>
              </a:rPr>
              <a:t>Households with elderly or disabled members have different income eligibility rules than other households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ＭＳ Ｐゴシック" pitchFamily="34" charset="-128"/>
              </a:rPr>
              <a:t>Who is considered elderly?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Those age 60 years or older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200" dirty="0">
                <a:ea typeface="ＭＳ Ｐゴシック" pitchFamily="34" charset="-128"/>
              </a:rPr>
              <a:t>Who is disabled?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Generally those who receive Supplemental Security Income (SSI) or Social Security Disability Insurance (SSDI) benefits</a:t>
            </a:r>
          </a:p>
        </p:txBody>
      </p:sp>
    </p:spTree>
    <p:extLst>
      <p:ext uri="{BB962C8B-B14F-4D97-AF65-F5344CB8AC3E}">
        <p14:creationId xmlns:p14="http://schemas.microsoft.com/office/powerpoint/2010/main" val="1742502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32659"/>
            <a:ext cx="8344227" cy="680404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More about Eligibility Rules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43042"/>
            <a:ext cx="8556495" cy="379516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ea typeface="ＭＳ Ｐゴシック" pitchFamily="34" charset="-128"/>
              </a:rPr>
              <a:t>Some people are “Categorically Eligible” for SNAP – they have proven they are eligible for another means tested program: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dirty="0">
                <a:ea typeface="ＭＳ Ｐゴシック" pitchFamily="34" charset="-128"/>
              </a:rPr>
              <a:t>Supplemental Security Income (SSI)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dirty="0">
                <a:ea typeface="ＭＳ Ｐゴシック" pitchFamily="34" charset="-128"/>
              </a:rPr>
              <a:t>Public or General Assistance from a state or local government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dirty="0">
                <a:ea typeface="ＭＳ Ｐゴシック" pitchFamily="34" charset="-128"/>
              </a:rPr>
              <a:t>Temporary Assistance for Needy Families (TANF)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dirty="0">
                <a:ea typeface="ＭＳ Ｐゴシック" pitchFamily="34" charset="-128"/>
              </a:rPr>
              <a:t>However, most still need to complete a SNAP application even if they are excused from proving certain components of eligibility – check your state rules!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ea typeface="ＭＳ Ｐゴシック" pitchFamily="34" charset="-128"/>
              </a:rPr>
              <a:t>All other households need to prove they qualify under applicable SNAP income and resource tests</a:t>
            </a:r>
          </a:p>
          <a:p>
            <a:pPr marL="0" indent="0"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3245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73480"/>
            <a:ext cx="8344227" cy="680404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Eligibility Rules: Income Test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57250"/>
            <a:ext cx="8523838" cy="392514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Households with an elderly person (60+) or a person who is disabled have to meet the </a:t>
            </a:r>
            <a:r>
              <a:rPr lang="en-US" altLang="en-US" sz="2400" u="sng" dirty="0">
                <a:ea typeface="ＭＳ Ｐゴシック" pitchFamily="34" charset="-128"/>
              </a:rPr>
              <a:t>net</a:t>
            </a:r>
            <a:r>
              <a:rPr lang="en-US" altLang="en-US" sz="2400" dirty="0">
                <a:ea typeface="ＭＳ Ｐゴシック" pitchFamily="34" charset="-128"/>
              </a:rPr>
              <a:t> income test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Unless they are receiving </a:t>
            </a:r>
            <a:r>
              <a:rPr lang="en-US" altLang="en-US" sz="2000" i="1" dirty="0">
                <a:ea typeface="ＭＳ Ｐゴシック" pitchFamily="34" charset="-128"/>
              </a:rPr>
              <a:t>only</a:t>
            </a:r>
            <a:r>
              <a:rPr lang="en-US" altLang="en-US" sz="2000" dirty="0">
                <a:ea typeface="ＭＳ Ｐゴシック" pitchFamily="34" charset="-128"/>
              </a:rPr>
              <a:t> SSI, General Assistance, or TANF – then they do not have to re-prove their income</a:t>
            </a:r>
            <a:endParaRPr lang="en-US" alt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Net income means gross income </a:t>
            </a:r>
            <a:r>
              <a:rPr lang="en-US" altLang="en-US" sz="2400" i="1" dirty="0">
                <a:ea typeface="ＭＳ Ｐゴシック" pitchFamily="34" charset="-128"/>
              </a:rPr>
              <a:t>minus </a:t>
            </a:r>
            <a:r>
              <a:rPr lang="en-US" altLang="en-US" sz="2400" dirty="0">
                <a:ea typeface="ＭＳ Ｐゴシック" pitchFamily="34" charset="-128"/>
              </a:rPr>
              <a:t>allowable deductions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Net income is very important because it helps establish both eligibility and amount of benefits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ＭＳ Ｐゴシック" pitchFamily="34" charset="-128"/>
              </a:rPr>
              <a:t>There are many types of deductions allowed for elderly/disabled households (see next slide)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>
                <a:ea typeface="ＭＳ Ｐゴシック" pitchFamily="34" charset="-128"/>
              </a:rPr>
              <a:t>Seniors and people living with disabilities must have net income at or below 100% FPL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>
                <a:ea typeface="ＭＳ Ｐゴシック" pitchFamily="34" charset="-128"/>
              </a:rPr>
              <a:t>FNS applies FPLs on fiscal, not calendar, year (Oct-Sept)</a:t>
            </a:r>
          </a:p>
        </p:txBody>
      </p:sp>
    </p:spTree>
    <p:extLst>
      <p:ext uri="{BB962C8B-B14F-4D97-AF65-F5344CB8AC3E}">
        <p14:creationId xmlns:p14="http://schemas.microsoft.com/office/powerpoint/2010/main" val="107108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73480"/>
            <a:ext cx="8344227" cy="680404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Allowable Income Deductions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44929" y="840921"/>
            <a:ext cx="8711292" cy="397600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1800" dirty="0">
                <a:ea typeface="ＭＳ Ｐゴシック" pitchFamily="34" charset="-128"/>
              </a:rPr>
              <a:t>Deductions determine the amount of the SNAP benefit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-US" altLang="en-US" sz="1600" dirty="0">
                <a:ea typeface="ＭＳ Ｐゴシック" pitchFamily="34" charset="-128"/>
              </a:rPr>
              <a:t>Standard Deduction: 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en-US" sz="1200" dirty="0">
                <a:ea typeface="ＭＳ Ｐゴシック" pitchFamily="34" charset="-128"/>
              </a:rPr>
              <a:t>Subtract $160 for households with 1-3 members; $170 with 4 members (higher in AK and HI and for larger households)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-US" altLang="en-US" sz="1600" dirty="0">
                <a:ea typeface="ＭＳ Ｐゴシック" pitchFamily="34" charset="-128"/>
              </a:rPr>
              <a:t>Medical Deductions: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en-US" sz="1200" dirty="0">
                <a:ea typeface="ＭＳ Ｐゴシック" pitchFamily="34" charset="-128"/>
              </a:rPr>
              <a:t>For elderly or disabled members, subtract medical expenses that are more than $35 for the month if they are not paid by insurance or someone else 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en-US" sz="1200" dirty="0">
                <a:ea typeface="ＭＳ Ｐゴシック" pitchFamily="34" charset="-128"/>
              </a:rPr>
              <a:t>No cap on medical deductions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-US" altLang="en-US" sz="1600" dirty="0">
                <a:ea typeface="ＭＳ Ｐゴシック" pitchFamily="34" charset="-128"/>
              </a:rPr>
              <a:t>Housing Deductions: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en-US" sz="1200" dirty="0">
                <a:ea typeface="ＭＳ Ｐゴシック" pitchFamily="34" charset="-128"/>
              </a:rPr>
              <a:t>Subtract excess shelter costs that are more than half of the household's income after the other deductions (again, no cap!)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en-US" sz="1200" dirty="0">
                <a:ea typeface="ＭＳ Ｐゴシック" pitchFamily="34" charset="-128"/>
              </a:rPr>
              <a:t>Allowable costs include rent or mortgage payments and taxes on the home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en-US" sz="1200" dirty="0">
                <a:ea typeface="ＭＳ Ｐゴシック" pitchFamily="34" charset="-128"/>
              </a:rPr>
              <a:t>Utility costs may be accounted for in a “Standard Utility Allowance” (SUA)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en-US" sz="1000" dirty="0">
                <a:ea typeface="ＭＳ Ｐゴシック" pitchFamily="34" charset="-128"/>
              </a:rPr>
              <a:t>SUA is mandatory in some states, optional in others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en-US" sz="1000" dirty="0">
                <a:ea typeface="ＭＳ Ｐゴシック" pitchFamily="34" charset="-128"/>
              </a:rPr>
              <a:t>In some states, seniors may prove their actual expenses are higher than the SUA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200" dirty="0">
                <a:ea typeface="ＭＳ Ｐゴシック" pitchFamily="34" charset="-128"/>
                <a:hlinkClick r:id="rId2"/>
              </a:rPr>
              <a:t>http://www.fns.usda.gov/snap/eligibility#Deductions</a:t>
            </a:r>
            <a:endParaRPr lang="en-US" altLang="en-US" sz="1200" dirty="0">
              <a:latin typeface="Franklin Gothic Book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418294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NCOA">
      <a:dk1>
        <a:sysClr val="windowText" lastClr="000000"/>
      </a:dk1>
      <a:lt1>
        <a:sysClr val="window" lastClr="FFFFFF"/>
      </a:lt1>
      <a:dk2>
        <a:srgbClr val="1F3D7C"/>
      </a:dk2>
      <a:lt2>
        <a:srgbClr val="F6F5EE"/>
      </a:lt2>
      <a:accent1>
        <a:srgbClr val="F9BF12"/>
      </a:accent1>
      <a:accent2>
        <a:srgbClr val="6EBF49"/>
      </a:accent2>
      <a:accent3>
        <a:srgbClr val="F47735"/>
      </a:accent3>
      <a:accent4>
        <a:srgbClr val="74489D"/>
      </a:accent4>
      <a:accent5>
        <a:srgbClr val="B3373C"/>
      </a:accent5>
      <a:accent6>
        <a:srgbClr val="4BACC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s">
  <a:themeElements>
    <a:clrScheme name="NCOA">
      <a:dk1>
        <a:sysClr val="windowText" lastClr="000000"/>
      </a:dk1>
      <a:lt1>
        <a:sysClr val="window" lastClr="FFFFFF"/>
      </a:lt1>
      <a:dk2>
        <a:srgbClr val="1F3D7C"/>
      </a:dk2>
      <a:lt2>
        <a:srgbClr val="F6F5EE"/>
      </a:lt2>
      <a:accent1>
        <a:srgbClr val="F9BF12"/>
      </a:accent1>
      <a:accent2>
        <a:srgbClr val="6EBF49"/>
      </a:accent2>
      <a:accent3>
        <a:srgbClr val="F47735"/>
      </a:accent3>
      <a:accent4>
        <a:srgbClr val="74489D"/>
      </a:accent4>
      <a:accent5>
        <a:srgbClr val="B3373C"/>
      </a:accent5>
      <a:accent6>
        <a:srgbClr val="4BACC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/>
      <a:lstStyle>
        <a:defPPr marL="173038" indent="-173038" eaLnBrk="0" hangingPunct="0">
          <a:spcBef>
            <a:spcPct val="20000"/>
          </a:spcBef>
          <a:buClr>
            <a:srgbClr val="003767"/>
          </a:buClr>
          <a:buSzPct val="80000"/>
          <a:buFont typeface="Wingdings" charset="2"/>
          <a:buChar char="§"/>
          <a:defRPr sz="1600" dirty="0" smtClean="0">
            <a:solidFill>
              <a:srgbClr val="003767"/>
            </a:solidFill>
            <a:latin typeface="Franklin Gothic Book"/>
            <a:ea typeface="ヒラギノ角ゴ Pro W3" charset="-128"/>
            <a:cs typeface="Franklin Gothic Book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0EABBC07E7874F9EA3EE2745D4025E" ma:contentTypeVersion="5" ma:contentTypeDescription="Create a new document." ma:contentTypeScope="" ma:versionID="8163ff440ad2469146fac37400b153c7">
  <xsd:schema xmlns:xsd="http://www.w3.org/2001/XMLSchema" xmlns:xs="http://www.w3.org/2001/XMLSchema" xmlns:p="http://schemas.microsoft.com/office/2006/metadata/properties" xmlns:ns2="837778d2-d3c0-4c0d-8dc3-cf70ec86f171" xmlns:ns3="5dce887c-6c8b-467a-8bae-a6d8d48f2795" targetNamespace="http://schemas.microsoft.com/office/2006/metadata/properties" ma:root="true" ma:fieldsID="a4eadca757c82244619e4fc4085e86dd" ns2:_="" ns3:_="">
    <xsd:import namespace="837778d2-d3c0-4c0d-8dc3-cf70ec86f171"/>
    <xsd:import namespace="5dce887c-6c8b-467a-8bae-a6d8d48f27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7778d2-d3c0-4c0d-8dc3-cf70ec86f1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e887c-6c8b-467a-8bae-a6d8d48f27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37778d2-d3c0-4c0d-8dc3-cf70ec86f171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0B8B944-6B86-4E64-A32A-6FC0487130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7977C3-B2B7-4A97-9346-41F23A631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7778d2-d3c0-4c0d-8dc3-cf70ec86f171"/>
    <ds:schemaRef ds:uri="5dce887c-6c8b-467a-8bae-a6d8d48f27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F374CB-B052-4316-B71F-23C8A128635E}">
  <ds:schemaRefs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5dce887c-6c8b-467a-8bae-a6d8d48f2795"/>
    <ds:schemaRef ds:uri="837778d2-d3c0-4c0d-8dc3-cf70ec86f17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4956</TotalTime>
  <Words>1736</Words>
  <Application>Microsoft Office PowerPoint</Application>
  <PresentationFormat>On-screen Show (16:9)</PresentationFormat>
  <Paragraphs>141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ＭＳ Ｐゴシック</vt:lpstr>
      <vt:lpstr>Arial</vt:lpstr>
      <vt:lpstr>Calibri</vt:lpstr>
      <vt:lpstr>Courier New</vt:lpstr>
      <vt:lpstr>Franklin Gothic Book</vt:lpstr>
      <vt:lpstr>Wingdings</vt:lpstr>
      <vt:lpstr>Title Slides</vt:lpstr>
      <vt:lpstr>Content Slides</vt:lpstr>
      <vt:lpstr>Benefits 101:  The Supplemental Nutrition Assistance Program (SNAP)   April 2018</vt:lpstr>
      <vt:lpstr>What We’ll Cover</vt:lpstr>
      <vt:lpstr>What is SNAP &amp; Why it is Important</vt:lpstr>
      <vt:lpstr>Stats and Facts</vt:lpstr>
      <vt:lpstr>Eligibility Rules: What Is a Household for Purposes of SNAP?</vt:lpstr>
      <vt:lpstr>Eligibility: Who is Elderly/Disabled for Purposes of SNAP? </vt:lpstr>
      <vt:lpstr>More about Eligibility Rules</vt:lpstr>
      <vt:lpstr>Eligibility Rules: Income Test</vt:lpstr>
      <vt:lpstr>Allowable Income Deductions</vt:lpstr>
      <vt:lpstr>Eligibility Rules: Resource Test</vt:lpstr>
      <vt:lpstr>How to Apply</vt:lpstr>
      <vt:lpstr>How is the SNAP Monthly Benefit Calculated? </vt:lpstr>
      <vt:lpstr>What Can Clients Purchase with SNAP? </vt:lpstr>
      <vt:lpstr>SNAP and SSI</vt:lpstr>
      <vt:lpstr>SNAP and SSI (cont.)</vt:lpstr>
      <vt:lpstr>Senior Farmer’s Market Nutrition Program (SFMNP)</vt:lpstr>
      <vt:lpstr>Commodity Supplemental Food Program (CSFP)</vt:lpstr>
      <vt:lpstr>The Emergency Food Assistance Program (TEFAP)</vt:lpstr>
      <vt:lpstr>Resources</vt:lpstr>
      <vt:lpstr>Thank You!</vt:lpstr>
    </vt:vector>
  </TitlesOfParts>
  <Company>National Council on Aging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NCOA PPT Template</dc:title>
  <dc:creator>National Council on Aging</dc:creator>
  <cp:lastModifiedBy>Kathy Heyman</cp:lastModifiedBy>
  <cp:revision>380</cp:revision>
  <cp:lastPrinted>2018-04-09T18:26:22Z</cp:lastPrinted>
  <dcterms:created xsi:type="dcterms:W3CDTF">2011-08-25T21:05:55Z</dcterms:created>
  <dcterms:modified xsi:type="dcterms:W3CDTF">2018-04-27T14:45:32Z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0x010100100EABBC07E7874F9EA3EE2745D4025E</vt:lpwstr>
  </property>
</Properties>
</file>