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 id="2147483648" r:id="rId5"/>
  </p:sldMasterIdLst>
  <p:notesMasterIdLst>
    <p:notesMasterId r:id="rId28"/>
  </p:notesMasterIdLst>
  <p:handoutMasterIdLst>
    <p:handoutMasterId r:id="rId29"/>
  </p:handoutMasterIdLst>
  <p:sldIdLst>
    <p:sldId id="317" r:id="rId6"/>
    <p:sldId id="336" r:id="rId7"/>
    <p:sldId id="337" r:id="rId8"/>
    <p:sldId id="338" r:id="rId9"/>
    <p:sldId id="339" r:id="rId10"/>
    <p:sldId id="340" r:id="rId11"/>
    <p:sldId id="341" r:id="rId12"/>
    <p:sldId id="342" r:id="rId13"/>
    <p:sldId id="343" r:id="rId14"/>
    <p:sldId id="344" r:id="rId15"/>
    <p:sldId id="345" r:id="rId16"/>
    <p:sldId id="346" r:id="rId17"/>
    <p:sldId id="347" r:id="rId18"/>
    <p:sldId id="348" r:id="rId19"/>
    <p:sldId id="349" r:id="rId20"/>
    <p:sldId id="350" r:id="rId21"/>
    <p:sldId id="351" r:id="rId22"/>
    <p:sldId id="352" r:id="rId23"/>
    <p:sldId id="353" r:id="rId24"/>
    <p:sldId id="354" r:id="rId25"/>
    <p:sldId id="355" r:id="rId26"/>
    <p:sldId id="335" r:id="rId27"/>
  </p:sldIdLst>
  <p:sldSz cx="9144000" cy="5143500" type="screen16x9"/>
  <p:notesSz cx="7010400" cy="92964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3D7C"/>
    <a:srgbClr val="000000"/>
    <a:srgbClr val="FFFFFF"/>
    <a:srgbClr val="F9BF12"/>
    <a:srgbClr val="FDB813"/>
    <a:srgbClr val="1F419B"/>
    <a:srgbClr val="2041A5"/>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63" autoAdjust="0"/>
    <p:restoredTop sz="93064" autoAdjust="0"/>
  </p:normalViewPr>
  <p:slideViewPr>
    <p:cSldViewPr snapToGrid="0" snapToObjects="1">
      <p:cViewPr varScale="1">
        <p:scale>
          <a:sx n="84" d="100"/>
          <a:sy n="84" d="100"/>
        </p:scale>
        <p:origin x="336" y="72"/>
      </p:cViewPr>
      <p:guideLst>
        <p:guide orient="horz" pos="1620"/>
        <p:guide pos="2880"/>
      </p:guideLst>
    </p:cSldViewPr>
  </p:slideViewPr>
  <p:notesTextViewPr>
    <p:cViewPr>
      <p:scale>
        <a:sx n="3" d="2"/>
        <a:sy n="3" d="2"/>
      </p:scale>
      <p:origin x="0" y="0"/>
    </p:cViewPr>
  </p:notesTextViewPr>
  <p:sorterViewPr>
    <p:cViewPr>
      <p:scale>
        <a:sx n="66" d="100"/>
        <a:sy n="66" d="100"/>
      </p:scale>
      <p:origin x="0" y="0"/>
    </p:cViewPr>
  </p:sorterViewPr>
  <p:notesViewPr>
    <p:cSldViewPr snapToGrid="0" snapToObjects="1">
      <p:cViewPr varScale="1">
        <p:scale>
          <a:sx n="91" d="100"/>
          <a:sy n="91" d="100"/>
        </p:scale>
        <p:origin x="315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4525A24-D235-46B4-B58D-0420FE295955}" type="datetimeFigureOut">
              <a:rPr lang="en-US" smtClean="0"/>
              <a:t>4/27/2018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117387E-E92D-4449-B207-F912BF37FA92}" type="slidenum">
              <a:rPr lang="en-US" smtClean="0"/>
              <a:t>‹#›</a:t>
            </a:fld>
            <a:endParaRPr lang="en-US"/>
          </a:p>
        </p:txBody>
      </p:sp>
    </p:spTree>
    <p:extLst>
      <p:ext uri="{BB962C8B-B14F-4D97-AF65-F5344CB8AC3E}">
        <p14:creationId xmlns:p14="http://schemas.microsoft.com/office/powerpoint/2010/main" val="740219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263EA26-9C7C-EE43-90B0-D6D9EA77EB5F}" type="datetimeFigureOut">
              <a:rPr lang="en-US" smtClean="0"/>
              <a:pPr/>
              <a:t>4/27/2018</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DADA8AD-698D-444A-82A1-27588ABEAAD4}" type="slidenum">
              <a:rPr lang="en-US" smtClean="0"/>
              <a:pPr/>
              <a:t>‹#›</a:t>
            </a:fld>
            <a:endParaRPr lang="en-US" dirty="0"/>
          </a:p>
        </p:txBody>
      </p:sp>
    </p:spTree>
    <p:extLst>
      <p:ext uri="{BB962C8B-B14F-4D97-AF65-F5344CB8AC3E}">
        <p14:creationId xmlns:p14="http://schemas.microsoft.com/office/powerpoint/2010/main" val="2962913630"/>
      </p:ext>
    </p:extLst>
  </p:cSld>
  <p:clrMap bg1="lt1" tx1="dk1" bg2="lt2" tx2="dk2" accent1="accent1" accent2="accent2" accent3="accent3" accent4="accent4" accent5="accent5" accent6="accent6" hlink="hlink" folHlink="folHlink"/>
  <p:notesStyle>
    <a:lvl1pPr marL="0" algn="l" defTabSz="342900" rtl="0" eaLnBrk="1" latinLnBrk="0" hangingPunct="1">
      <a:defRPr sz="900" kern="1200">
        <a:solidFill>
          <a:schemeClr val="tx1"/>
        </a:solidFill>
        <a:latin typeface="+mn-lt"/>
        <a:ea typeface="+mn-ea"/>
        <a:cs typeface="+mn-cs"/>
      </a:defRPr>
    </a:lvl1pPr>
    <a:lvl2pPr marL="342900" algn="l" defTabSz="342900" rtl="0" eaLnBrk="1" latinLnBrk="0" hangingPunct="1">
      <a:defRPr sz="900" kern="1200">
        <a:solidFill>
          <a:schemeClr val="tx1"/>
        </a:solidFill>
        <a:latin typeface="+mn-lt"/>
        <a:ea typeface="+mn-ea"/>
        <a:cs typeface="+mn-cs"/>
      </a:defRPr>
    </a:lvl2pPr>
    <a:lvl3pPr marL="685800" algn="l" defTabSz="342900" rtl="0" eaLnBrk="1" latinLnBrk="0" hangingPunct="1">
      <a:defRPr sz="900" kern="1200">
        <a:solidFill>
          <a:schemeClr val="tx1"/>
        </a:solidFill>
        <a:latin typeface="+mn-lt"/>
        <a:ea typeface="+mn-ea"/>
        <a:cs typeface="+mn-cs"/>
      </a:defRPr>
    </a:lvl3pPr>
    <a:lvl4pPr marL="1028700" algn="l" defTabSz="342900" rtl="0" eaLnBrk="1" latinLnBrk="0" hangingPunct="1">
      <a:defRPr sz="900" kern="1200">
        <a:solidFill>
          <a:schemeClr val="tx1"/>
        </a:solidFill>
        <a:latin typeface="+mn-lt"/>
        <a:ea typeface="+mn-ea"/>
        <a:cs typeface="+mn-cs"/>
      </a:defRPr>
    </a:lvl4pPr>
    <a:lvl5pPr marL="1371600" algn="l" defTabSz="342900" rtl="0" eaLnBrk="1" latinLnBrk="0" hangingPunct="1">
      <a:defRPr sz="900" kern="1200">
        <a:solidFill>
          <a:schemeClr val="tx1"/>
        </a:solidFill>
        <a:latin typeface="+mn-lt"/>
        <a:ea typeface="+mn-ea"/>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2" name="Title 1"/>
          <p:cNvSpPr>
            <a:spLocks noGrp="1"/>
          </p:cNvSpPr>
          <p:nvPr>
            <p:ph type="title"/>
          </p:nvPr>
        </p:nvSpPr>
        <p:spPr>
          <a:xfrm>
            <a:off x="152400" y="165117"/>
            <a:ext cx="8848531" cy="1061799"/>
          </a:xfrm>
          <a:prstGeom prst="rect">
            <a:avLst/>
          </a:prstGeom>
        </p:spPr>
        <p:txBody>
          <a:bodyPr anchor="t" anchorCtr="0"/>
          <a:lstStyle>
            <a:lvl1pPr>
              <a:defRPr b="1"/>
            </a:lvl1pPr>
          </a:lstStyle>
          <a:p>
            <a:r>
              <a:rPr lang="en-US" dirty="0"/>
              <a:t>Click to edit Master title style</a:t>
            </a:r>
          </a:p>
        </p:txBody>
      </p:sp>
      <p:sp>
        <p:nvSpPr>
          <p:cNvPr id="6" name="Text Placeholder 5"/>
          <p:cNvSpPr>
            <a:spLocks noGrp="1"/>
          </p:cNvSpPr>
          <p:nvPr>
            <p:ph type="body" sz="quarter" idx="10" hasCustomPrompt="1"/>
          </p:nvPr>
        </p:nvSpPr>
        <p:spPr>
          <a:xfrm>
            <a:off x="5740400" y="1728441"/>
            <a:ext cx="3260531" cy="401301"/>
          </a:xfrm>
          <a:prstGeom prst="rect">
            <a:avLst/>
          </a:prstGeom>
        </p:spPr>
        <p:txBody>
          <a:bodyPr>
            <a:normAutofit/>
          </a:bodyPr>
          <a:lstStyle>
            <a:lvl1pPr algn="r">
              <a:defRPr lang="en-US" sz="2400" dirty="0"/>
            </a:lvl1pPr>
          </a:lstStyle>
          <a:p>
            <a:pPr algn="r"/>
            <a:r>
              <a:rPr lang="en-US" dirty="0">
                <a:solidFill>
                  <a:schemeClr val="tx2"/>
                </a:solidFill>
              </a:rPr>
              <a:t>Date</a:t>
            </a:r>
          </a:p>
        </p:txBody>
      </p:sp>
    </p:spTree>
    <p:extLst>
      <p:ext uri="{BB962C8B-B14F-4D97-AF65-F5344CB8AC3E}">
        <p14:creationId xmlns:p14="http://schemas.microsoft.com/office/powerpoint/2010/main" val="67751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01C7289-0920-494E-A8C7-25FDD1A43039}"/>
              </a:ext>
            </a:extLst>
          </p:cNvPr>
          <p:cNvSpPr/>
          <p:nvPr userDrawn="1"/>
        </p:nvSpPr>
        <p:spPr>
          <a:xfrm>
            <a:off x="335667" y="-1"/>
            <a:ext cx="8330814" cy="5143501"/>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E9D21194-1A02-41AF-9971-5C967FE01741}"/>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 y="0"/>
            <a:ext cx="9144000" cy="5143500"/>
          </a:xfrm>
          <a:prstGeom prst="rect">
            <a:avLst/>
          </a:prstGeom>
        </p:spPr>
      </p:pic>
      <p:pic>
        <p:nvPicPr>
          <p:cNvPr id="17" name="Picture 16">
            <a:extLst>
              <a:ext uri="{FF2B5EF4-FFF2-40B4-BE49-F238E27FC236}">
                <a16:creationId xmlns:a16="http://schemas.microsoft.com/office/drawing/2014/main" id="{8681E4F7-431C-40D1-A630-5ACEE4EAF2E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72685" y="2590191"/>
            <a:ext cx="2164085" cy="606553"/>
          </a:xfrm>
          <a:prstGeom prst="rect">
            <a:avLst/>
          </a:prstGeom>
        </p:spPr>
      </p:pic>
      <p:sp>
        <p:nvSpPr>
          <p:cNvPr id="2" name="Title 1"/>
          <p:cNvSpPr>
            <a:spLocks noGrp="1"/>
          </p:cNvSpPr>
          <p:nvPr>
            <p:ph type="title"/>
          </p:nvPr>
        </p:nvSpPr>
        <p:spPr>
          <a:xfrm>
            <a:off x="3402956" y="635605"/>
            <a:ext cx="5555849" cy="4179463"/>
          </a:xfrm>
          <a:prstGeom prst="rect">
            <a:avLst/>
          </a:prstGeom>
        </p:spPr>
        <p:txBody>
          <a:bodyPr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277795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01C7289-0920-494E-A8C7-25FDD1A43039}"/>
              </a:ext>
            </a:extLst>
          </p:cNvPr>
          <p:cNvSpPr/>
          <p:nvPr userDrawn="1"/>
        </p:nvSpPr>
        <p:spPr>
          <a:xfrm>
            <a:off x="-1" y="-1"/>
            <a:ext cx="9144001" cy="5143501"/>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2BF24DA-2DD5-425E-B8FE-89AA2609A7F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926134" y="2569577"/>
            <a:ext cx="3651513" cy="3530280"/>
          </a:xfrm>
          <a:prstGeom prst="rect">
            <a:avLst/>
          </a:prstGeom>
        </p:spPr>
      </p:pic>
      <p:pic>
        <p:nvPicPr>
          <p:cNvPr id="7" name="Picture 25">
            <a:extLst>
              <a:ext uri="{FF2B5EF4-FFF2-40B4-BE49-F238E27FC236}">
                <a16:creationId xmlns:a16="http://schemas.microsoft.com/office/drawing/2014/main" id="{4ADC3BC9-FE4D-4422-9BF1-AA320D80069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bwMode="auto">
          <a:xfrm>
            <a:off x="7077983" y="4068590"/>
            <a:ext cx="1901098" cy="532254"/>
          </a:xfrm>
          <a:prstGeom prst="rect">
            <a:avLst/>
          </a:prstGeom>
          <a:noFill/>
          <a:ln w="9525">
            <a:noFill/>
            <a:miter lim="800000"/>
            <a:headEnd/>
            <a:tailEnd/>
          </a:ln>
        </p:spPr>
      </p:pic>
      <p:sp>
        <p:nvSpPr>
          <p:cNvPr id="8" name="Title 7">
            <a:extLst>
              <a:ext uri="{FF2B5EF4-FFF2-40B4-BE49-F238E27FC236}">
                <a16:creationId xmlns:a16="http://schemas.microsoft.com/office/drawing/2014/main" id="{8E852F0E-5EDC-491C-BC41-BB0DE55112A1}"/>
              </a:ext>
            </a:extLst>
          </p:cNvPr>
          <p:cNvSpPr>
            <a:spLocks noGrp="1"/>
          </p:cNvSpPr>
          <p:nvPr>
            <p:ph type="title"/>
          </p:nvPr>
        </p:nvSpPr>
        <p:spPr>
          <a:xfrm>
            <a:off x="92597" y="274638"/>
            <a:ext cx="8958806" cy="2410689"/>
          </a:xfrm>
          <a:prstGeom prst="rect">
            <a:avLst/>
          </a:prstGeom>
        </p:spPr>
        <p:txBody>
          <a:bodyPr/>
          <a:lstStyle>
            <a:lvl1pPr>
              <a:defRPr b="1"/>
            </a:lvl1pPr>
          </a:lstStyle>
          <a:p>
            <a:r>
              <a:rPr lang="en-US" dirty="0"/>
              <a:t>Click to edit Master title style</a:t>
            </a:r>
          </a:p>
        </p:txBody>
      </p:sp>
      <p:sp>
        <p:nvSpPr>
          <p:cNvPr id="11" name="Text Placeholder 10">
            <a:extLst>
              <a:ext uri="{FF2B5EF4-FFF2-40B4-BE49-F238E27FC236}">
                <a16:creationId xmlns:a16="http://schemas.microsoft.com/office/drawing/2014/main" id="{2CACFCF9-8603-4CE3-9029-360570B43C71}"/>
              </a:ext>
            </a:extLst>
          </p:cNvPr>
          <p:cNvSpPr>
            <a:spLocks noGrp="1"/>
          </p:cNvSpPr>
          <p:nvPr>
            <p:ph type="body" sz="quarter" idx="10" hasCustomPrompt="1"/>
          </p:nvPr>
        </p:nvSpPr>
        <p:spPr>
          <a:xfrm>
            <a:off x="92597" y="2847372"/>
            <a:ext cx="5833537" cy="1990845"/>
          </a:xfrm>
          <a:prstGeom prst="rect">
            <a:avLst/>
          </a:prstGeom>
        </p:spPr>
        <p:txBody>
          <a:bodyPr/>
          <a:lstStyle>
            <a:lvl1pPr>
              <a:defRPr sz="3200">
                <a:solidFill>
                  <a:schemeClr val="tx2"/>
                </a:solidFill>
              </a:defRPr>
            </a:lvl1pPr>
          </a:lstStyle>
          <a:p>
            <a:pPr lvl="0"/>
            <a:r>
              <a:rPr lang="en-US" dirty="0"/>
              <a:t>Click to edit subtitle</a:t>
            </a:r>
          </a:p>
        </p:txBody>
      </p:sp>
    </p:spTree>
    <p:extLst>
      <p:ext uri="{BB962C8B-B14F-4D97-AF65-F5344CB8AC3E}">
        <p14:creationId xmlns:p14="http://schemas.microsoft.com/office/powerpoint/2010/main" val="108886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2577" y="81862"/>
            <a:ext cx="8714853" cy="637466"/>
          </a:xfrm>
          <a:prstGeom prst="rect">
            <a:avLst/>
          </a:prstGeom>
        </p:spPr>
        <p:txBody>
          <a:bodyPr vert="horz">
            <a:normAutofit/>
          </a:bodyPr>
          <a:lstStyle>
            <a:lvl1pPr algn="l">
              <a:defRPr sz="3200" b="1" i="0">
                <a:solidFill>
                  <a:schemeClr val="tx2"/>
                </a:solidFill>
                <a:latin typeface="Arial" panose="020B0604020202020204" pitchFamily="34" charset="0"/>
                <a:cs typeface="Arial" panose="020B0604020202020204" pitchFamily="34" charset="0"/>
              </a:defRPr>
            </a:lvl1pPr>
          </a:lstStyle>
          <a:p>
            <a:r>
              <a:rPr lang="en-US" dirty="0"/>
              <a:t>Title of Slide</a:t>
            </a:r>
          </a:p>
        </p:txBody>
      </p:sp>
      <p:sp>
        <p:nvSpPr>
          <p:cNvPr id="7" name="Text Placeholder 6"/>
          <p:cNvSpPr>
            <a:spLocks noGrp="1"/>
          </p:cNvSpPr>
          <p:nvPr>
            <p:ph type="body" sz="quarter" idx="10"/>
          </p:nvPr>
        </p:nvSpPr>
        <p:spPr>
          <a:xfrm>
            <a:off x="342902" y="887347"/>
            <a:ext cx="8714527" cy="3900358"/>
          </a:xfrm>
          <a:prstGeom prst="rect">
            <a:avLst/>
          </a:prstGeom>
        </p:spPr>
        <p:txBody>
          <a:bodyPr vert="horz">
            <a:normAutofit/>
          </a:bodyPr>
          <a:lstStyle>
            <a:lvl1pPr marL="342882" indent="-342882">
              <a:buClr>
                <a:schemeClr val="tx2"/>
              </a:buClr>
              <a:buFont typeface="Arial" panose="020B0604020202020204" pitchFamily="34" charset="0"/>
              <a:buChar char="•"/>
              <a:defRPr sz="3600" b="0" i="0">
                <a:solidFill>
                  <a:schemeClr val="tx1"/>
                </a:solidFill>
                <a:latin typeface="Arial" panose="020B0604020202020204" pitchFamily="34" charset="0"/>
                <a:cs typeface="Arial" panose="020B0604020202020204" pitchFamily="34" charset="0"/>
              </a:defRPr>
            </a:lvl1pPr>
            <a:lvl2pPr marL="742913" indent="-285737">
              <a:buClr>
                <a:schemeClr val="tx2"/>
              </a:buClr>
              <a:buSzPct val="60000"/>
              <a:buFont typeface="Courier New" panose="02070309020205020404" pitchFamily="49" charset="0"/>
              <a:buChar char="o"/>
              <a:defRPr sz="3200" b="0" i="0">
                <a:solidFill>
                  <a:schemeClr val="tx1"/>
                </a:solidFill>
                <a:latin typeface="Arial" panose="020B0604020202020204" pitchFamily="34" charset="0"/>
                <a:cs typeface="Arial" panose="020B0604020202020204" pitchFamily="34" charset="0"/>
              </a:defRPr>
            </a:lvl2pPr>
            <a:lvl3pPr marL="1257238" indent="-342882">
              <a:buClr>
                <a:schemeClr val="tx2"/>
              </a:buClr>
              <a:buFont typeface="Wingdings" panose="05000000000000000000" pitchFamily="2" charset="2"/>
              <a:buChar char="§"/>
              <a:defRPr sz="2800" b="0" i="0">
                <a:solidFill>
                  <a:schemeClr val="tx1"/>
                </a:solidFill>
                <a:latin typeface="Arial" panose="020B0604020202020204" pitchFamily="34" charset="0"/>
                <a:cs typeface="Arial" panose="020B0604020202020204" pitchFamily="34" charset="0"/>
              </a:defRPr>
            </a:lvl3pPr>
            <a:lvl4pPr marL="1600120" indent="-228589">
              <a:buClr>
                <a:schemeClr val="tx2"/>
              </a:buClr>
              <a:buSzPct val="80000"/>
              <a:buFont typeface="Arial" panose="020B0604020202020204" pitchFamily="34" charset="0"/>
              <a:buChar char="□"/>
              <a:defRPr sz="2400" b="0" i="0">
                <a:solidFill>
                  <a:schemeClr val="tx1"/>
                </a:solidFill>
                <a:latin typeface="Arial" panose="020B0604020202020204" pitchFamily="34" charset="0"/>
                <a:cs typeface="Arial" panose="020B0604020202020204" pitchFamily="34" charset="0"/>
              </a:defRPr>
            </a:lvl4pPr>
            <a:lvl5pPr>
              <a:buClr>
                <a:schemeClr val="tx2"/>
              </a:buClr>
              <a:defRPr sz="2000" b="0" i="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233415" y="849472"/>
            <a:ext cx="8818604" cy="3909140"/>
          </a:xfrm>
          <a:prstGeom prst="rect">
            <a:avLst/>
          </a:prstGeom>
        </p:spPr>
        <p:txBody>
          <a:bodyPr>
            <a:normAutofit/>
          </a:bodyPr>
          <a:lstStyle>
            <a:lvl1pPr marL="0" indent="0" algn="ctr">
              <a:buNone/>
              <a:defRPr>
                <a:solidFill>
                  <a:schemeClr val="tx1"/>
                </a:solidFill>
              </a:defRPr>
            </a:lvl1pPr>
          </a:lstStyle>
          <a:p>
            <a:endParaRPr lang="en-US" dirty="0"/>
          </a:p>
          <a:p>
            <a:endParaRPr lang="en-US" dirty="0"/>
          </a:p>
          <a:p>
            <a:r>
              <a:rPr lang="en-US" dirty="0"/>
              <a:t>Click the icon below to insert image/graphics</a:t>
            </a:r>
          </a:p>
        </p:txBody>
      </p:sp>
      <p:sp>
        <p:nvSpPr>
          <p:cNvPr id="7" name="Title 1"/>
          <p:cNvSpPr>
            <a:spLocks noGrp="1"/>
          </p:cNvSpPr>
          <p:nvPr>
            <p:ph type="title" hasCustomPrompt="1"/>
          </p:nvPr>
        </p:nvSpPr>
        <p:spPr>
          <a:xfrm>
            <a:off x="342577" y="81868"/>
            <a:ext cx="8709442" cy="625273"/>
          </a:xfrm>
          <a:prstGeom prst="rect">
            <a:avLst/>
          </a:prstGeom>
        </p:spPr>
        <p:txBody>
          <a:bodyPr vert="horz">
            <a:normAutofit/>
          </a:bodyPr>
          <a:lstStyle>
            <a:lvl1pPr algn="l">
              <a:defRPr lang="en-US" sz="3200" b="1" i="0" kern="1200" dirty="0">
                <a:solidFill>
                  <a:schemeClr val="tx2"/>
                </a:solidFill>
                <a:latin typeface="Arial" panose="020B0604020202020204" pitchFamily="34" charset="0"/>
                <a:ea typeface="+mj-ea"/>
                <a:cs typeface="Arial" panose="020B0604020202020204" pitchFamily="34" charset="0"/>
              </a:defRPr>
            </a:lvl1pPr>
          </a:lstStyle>
          <a:p>
            <a:r>
              <a:rPr lang="en-US" dirty="0"/>
              <a:t>Title of Slide</a:t>
            </a:r>
          </a:p>
        </p:txBody>
      </p:sp>
    </p:spTree>
    <p:extLst>
      <p:ext uri="{BB962C8B-B14F-4D97-AF65-F5344CB8AC3E}">
        <p14:creationId xmlns:p14="http://schemas.microsoft.com/office/powerpoint/2010/main" val="1016853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Graphic">
    <p:spTree>
      <p:nvGrpSpPr>
        <p:cNvPr id="1" name=""/>
        <p:cNvGrpSpPr/>
        <p:nvPr/>
      </p:nvGrpSpPr>
      <p:grpSpPr>
        <a:xfrm>
          <a:off x="0" y="0"/>
          <a:ext cx="0" cy="0"/>
          <a:chOff x="0" y="0"/>
          <a:chExt cx="0" cy="0"/>
        </a:xfrm>
      </p:grpSpPr>
      <p:sp>
        <p:nvSpPr>
          <p:cNvPr id="12" name="Content Placeholder 11"/>
          <p:cNvSpPr>
            <a:spLocks noGrp="1"/>
          </p:cNvSpPr>
          <p:nvPr>
            <p:ph sz="quarter" idx="11" hasCustomPrompt="1"/>
          </p:nvPr>
        </p:nvSpPr>
        <p:spPr>
          <a:xfrm>
            <a:off x="4254505" y="898168"/>
            <a:ext cx="4808335" cy="3898915"/>
          </a:xfrm>
          <a:prstGeom prst="rect">
            <a:avLst/>
          </a:prstGeom>
        </p:spPr>
        <p:txBody>
          <a:bodyPr>
            <a:normAutofit/>
          </a:bodyPr>
          <a:lstStyle>
            <a:lvl1pPr marL="0" indent="0">
              <a:buNone/>
              <a:defRPr baseline="0">
                <a:solidFill>
                  <a:schemeClr val="tx1"/>
                </a:solidFill>
              </a:defRPr>
            </a:lvl1pPr>
          </a:lstStyle>
          <a:p>
            <a:pPr lvl="0"/>
            <a:r>
              <a:rPr lang="en-US" dirty="0"/>
              <a:t>Click an icon below to insert image/graphics</a:t>
            </a:r>
          </a:p>
        </p:txBody>
      </p:sp>
      <p:sp>
        <p:nvSpPr>
          <p:cNvPr id="17" name="Title 1"/>
          <p:cNvSpPr>
            <a:spLocks noGrp="1"/>
          </p:cNvSpPr>
          <p:nvPr>
            <p:ph type="title" hasCustomPrompt="1"/>
          </p:nvPr>
        </p:nvSpPr>
        <p:spPr>
          <a:xfrm>
            <a:off x="342577" y="81868"/>
            <a:ext cx="8720263" cy="613081"/>
          </a:xfrm>
          <a:prstGeom prst="rect">
            <a:avLst/>
          </a:prstGeom>
        </p:spPr>
        <p:txBody>
          <a:bodyPr vert="horz">
            <a:normAutofit/>
          </a:bodyPr>
          <a:lstStyle>
            <a:lvl1pPr algn="l">
              <a:defRPr sz="3200" b="1" i="0">
                <a:solidFill>
                  <a:schemeClr val="tx2"/>
                </a:solidFill>
                <a:latin typeface="Arial" panose="020B0604020202020204" pitchFamily="34" charset="0"/>
                <a:cs typeface="Arial" panose="020B0604020202020204" pitchFamily="34" charset="0"/>
              </a:defRPr>
            </a:lvl1pPr>
          </a:lstStyle>
          <a:p>
            <a:r>
              <a:rPr lang="en-US" dirty="0"/>
              <a:t>Title of Slide</a:t>
            </a:r>
          </a:p>
        </p:txBody>
      </p:sp>
      <p:sp>
        <p:nvSpPr>
          <p:cNvPr id="5" name="Text Placeholder 6">
            <a:extLst>
              <a:ext uri="{FF2B5EF4-FFF2-40B4-BE49-F238E27FC236}">
                <a16:creationId xmlns:a16="http://schemas.microsoft.com/office/drawing/2014/main" id="{E757656B-6117-4ACD-8EF1-6A92565E900C}"/>
              </a:ext>
            </a:extLst>
          </p:cNvPr>
          <p:cNvSpPr>
            <a:spLocks noGrp="1"/>
          </p:cNvSpPr>
          <p:nvPr>
            <p:ph type="body" sz="quarter" idx="10" hasCustomPrompt="1"/>
          </p:nvPr>
        </p:nvSpPr>
        <p:spPr>
          <a:xfrm>
            <a:off x="342902" y="887347"/>
            <a:ext cx="3758371" cy="3900358"/>
          </a:xfrm>
          <a:prstGeom prst="rect">
            <a:avLst/>
          </a:prstGeom>
        </p:spPr>
        <p:txBody>
          <a:bodyPr vert="horz">
            <a:normAutofit/>
          </a:bodyPr>
          <a:lstStyle>
            <a:lvl1pPr marL="342882" indent="-342882">
              <a:buClr>
                <a:schemeClr val="tx2"/>
              </a:buClr>
              <a:buFont typeface="Arial" panose="020B0604020202020204" pitchFamily="34" charset="0"/>
              <a:buChar char="•"/>
              <a:defRPr sz="3600" b="0" i="0">
                <a:solidFill>
                  <a:schemeClr val="tx1"/>
                </a:solidFill>
                <a:latin typeface="Arial" panose="020B0604020202020204" pitchFamily="34" charset="0"/>
                <a:cs typeface="Arial" panose="020B0604020202020204" pitchFamily="34" charset="0"/>
              </a:defRPr>
            </a:lvl1pPr>
            <a:lvl2pPr marL="742913" indent="-285737">
              <a:buClr>
                <a:schemeClr val="tx2"/>
              </a:buClr>
              <a:buSzPct val="60000"/>
              <a:buFont typeface="Courier New" panose="02070309020205020404" pitchFamily="49" charset="0"/>
              <a:buChar char="o"/>
              <a:defRPr sz="3200" b="0" i="0">
                <a:solidFill>
                  <a:schemeClr val="tx1"/>
                </a:solidFill>
                <a:latin typeface="Arial" panose="020B0604020202020204" pitchFamily="34" charset="0"/>
                <a:cs typeface="Arial" panose="020B0604020202020204" pitchFamily="34" charset="0"/>
              </a:defRPr>
            </a:lvl2pPr>
            <a:lvl3pPr marL="1257238" indent="-342882">
              <a:buClr>
                <a:schemeClr val="tx2"/>
              </a:buClr>
              <a:buFont typeface="Wingdings" panose="05000000000000000000" pitchFamily="2" charset="2"/>
              <a:buChar char="§"/>
              <a:defRPr sz="2800" b="0" i="0">
                <a:solidFill>
                  <a:schemeClr val="tx1"/>
                </a:solidFill>
                <a:latin typeface="Arial" panose="020B0604020202020204" pitchFamily="34" charset="0"/>
                <a:cs typeface="Arial" panose="020B0604020202020204" pitchFamily="34" charset="0"/>
              </a:defRPr>
            </a:lvl3pPr>
            <a:lvl4pPr marL="1600120" indent="-228589">
              <a:buClr>
                <a:schemeClr val="tx2"/>
              </a:buClr>
              <a:buSzPct val="80000"/>
              <a:buFont typeface="Arial" panose="020B0604020202020204" pitchFamily="34" charset="0"/>
              <a:buChar char="□"/>
              <a:defRPr sz="2400" b="0" i="0">
                <a:solidFill>
                  <a:schemeClr val="tx1"/>
                </a:solidFill>
                <a:latin typeface="Arial" panose="020B0604020202020204" pitchFamily="34" charset="0"/>
                <a:cs typeface="Arial" panose="020B0604020202020204" pitchFamily="34" charset="0"/>
              </a:defRPr>
            </a:lvl4pPr>
            <a:lvl5pPr>
              <a:buClr>
                <a:schemeClr val="tx2"/>
              </a:buClr>
              <a:defRPr sz="2000" b="0" i="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42730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Graphics">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342577" y="81863"/>
            <a:ext cx="8714853" cy="606986"/>
          </a:xfrm>
          <a:prstGeom prst="rect">
            <a:avLst/>
          </a:prstGeom>
        </p:spPr>
        <p:txBody>
          <a:bodyPr vert="horz">
            <a:normAutofit/>
          </a:bodyPr>
          <a:lstStyle>
            <a:lvl1pPr algn="l">
              <a:defRPr sz="3200" b="1" i="0">
                <a:solidFill>
                  <a:schemeClr val="tx2"/>
                </a:solidFill>
                <a:latin typeface="Arial" panose="020B0604020202020204" pitchFamily="34" charset="0"/>
                <a:cs typeface="Arial" panose="020B0604020202020204" pitchFamily="34" charset="0"/>
              </a:defRPr>
            </a:lvl1pPr>
          </a:lstStyle>
          <a:p>
            <a:r>
              <a:rPr lang="en-US" dirty="0"/>
              <a:t>Title of Slide</a:t>
            </a:r>
          </a:p>
        </p:txBody>
      </p:sp>
      <p:sp>
        <p:nvSpPr>
          <p:cNvPr id="5" name="Content Placeholder 11"/>
          <p:cNvSpPr>
            <a:spLocks noGrp="1"/>
          </p:cNvSpPr>
          <p:nvPr>
            <p:ph sz="quarter" idx="11" hasCustomPrompt="1"/>
          </p:nvPr>
        </p:nvSpPr>
        <p:spPr>
          <a:xfrm>
            <a:off x="4721290" y="881936"/>
            <a:ext cx="4336139" cy="3943282"/>
          </a:xfrm>
          <a:prstGeom prst="rect">
            <a:avLst/>
          </a:prstGeom>
        </p:spPr>
        <p:txBody>
          <a:bodyPr>
            <a:normAutofit/>
          </a:bodyPr>
          <a:lstStyle>
            <a:lvl1pPr marL="0" indent="0">
              <a:buNone/>
              <a:defRPr>
                <a:solidFill>
                  <a:schemeClr val="tx1"/>
                </a:solidFill>
              </a:defRPr>
            </a:lvl1pPr>
          </a:lstStyle>
          <a:p>
            <a:r>
              <a:rPr lang="en-US" dirty="0"/>
              <a:t>Click an icon below to insert image/graphics</a:t>
            </a:r>
          </a:p>
        </p:txBody>
      </p:sp>
      <p:sp>
        <p:nvSpPr>
          <p:cNvPr id="6" name="Content Placeholder 11"/>
          <p:cNvSpPr>
            <a:spLocks noGrp="1"/>
          </p:cNvSpPr>
          <p:nvPr>
            <p:ph sz="quarter" idx="12" hasCustomPrompt="1"/>
          </p:nvPr>
        </p:nvSpPr>
        <p:spPr>
          <a:xfrm>
            <a:off x="177023" y="881936"/>
            <a:ext cx="4331917" cy="3943282"/>
          </a:xfrm>
          <a:prstGeom prst="rect">
            <a:avLst/>
          </a:prstGeom>
        </p:spPr>
        <p:txBody>
          <a:bodyPr>
            <a:normAutofit/>
          </a:bodyPr>
          <a:lstStyle>
            <a:lvl1pPr marL="0" indent="0">
              <a:buNone/>
              <a:defRPr>
                <a:solidFill>
                  <a:schemeClr val="tx1"/>
                </a:solidFill>
              </a:defRPr>
            </a:lvl1pPr>
          </a:lstStyle>
          <a:p>
            <a:r>
              <a:rPr lang="en-US" dirty="0"/>
              <a:t>Click an icon below to insert image/graphics</a:t>
            </a:r>
          </a:p>
        </p:txBody>
      </p:sp>
    </p:spTree>
    <p:extLst>
      <p:ext uri="{BB962C8B-B14F-4D97-AF65-F5344CB8AC3E}">
        <p14:creationId xmlns:p14="http://schemas.microsoft.com/office/powerpoint/2010/main" val="264450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8C05E7-EF4A-41E5-A560-8087CEB5DD7D}" type="datetimeFigureOut">
              <a:rPr lang="en-US" smtClean="0"/>
              <a:t>4/27/2018</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301919-B986-462D-8FCB-E37AE4D72018}" type="slidenum">
              <a:rPr lang="en-US" smtClean="0"/>
              <a:t>‹#›</a:t>
            </a:fld>
            <a:endParaRPr lang="en-US"/>
          </a:p>
        </p:txBody>
      </p:sp>
      <p:sp>
        <p:nvSpPr>
          <p:cNvPr id="5" name="Rectangle 4"/>
          <p:cNvSpPr/>
          <p:nvPr userDrawn="1"/>
        </p:nvSpPr>
        <p:spPr>
          <a:xfrm>
            <a:off x="-124408" y="-46653"/>
            <a:ext cx="9355495" cy="52578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Tree>
    <p:extLst>
      <p:ext uri="{BB962C8B-B14F-4D97-AF65-F5344CB8AC3E}">
        <p14:creationId xmlns:p14="http://schemas.microsoft.com/office/powerpoint/2010/main" val="197820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2576" y="130630"/>
            <a:ext cx="8344227" cy="680404"/>
          </a:xfrm>
          <a:prstGeom prst="rect">
            <a:avLst/>
          </a:prstGeom>
        </p:spPr>
        <p:txBody>
          <a:bodyPr vert="horz">
            <a:normAutofit/>
          </a:bodyPr>
          <a:lstStyle>
            <a:lvl1pPr algn="l">
              <a:defRPr sz="1800" b="1" i="0">
                <a:solidFill>
                  <a:schemeClr val="tx2"/>
                </a:solidFill>
                <a:latin typeface="Arial" panose="020B0604020202020204" pitchFamily="34" charset="0"/>
                <a:cs typeface="Arial" panose="020B0604020202020204" pitchFamily="34" charset="0"/>
              </a:defRPr>
            </a:lvl1pPr>
          </a:lstStyle>
          <a:p>
            <a:r>
              <a:rPr lang="en-US" dirty="0"/>
              <a:t>Title of Slide</a:t>
            </a:r>
          </a:p>
        </p:txBody>
      </p:sp>
      <p:sp>
        <p:nvSpPr>
          <p:cNvPr id="7" name="Text Placeholder 6"/>
          <p:cNvSpPr>
            <a:spLocks noGrp="1"/>
          </p:cNvSpPr>
          <p:nvPr>
            <p:ph type="body" sz="quarter" idx="10"/>
          </p:nvPr>
        </p:nvSpPr>
        <p:spPr>
          <a:xfrm>
            <a:off x="342901" y="1227670"/>
            <a:ext cx="8343900" cy="3125611"/>
          </a:xfrm>
          <a:prstGeom prst="rect">
            <a:avLst/>
          </a:prstGeom>
        </p:spPr>
        <p:txBody>
          <a:bodyPr vert="horz">
            <a:normAutofit/>
          </a:bodyPr>
          <a:lstStyle>
            <a:lvl1pPr>
              <a:buFont typeface="Wingdings" charset="2"/>
              <a:buChar char="§"/>
              <a:defRPr sz="2700" b="0" i="0">
                <a:solidFill>
                  <a:schemeClr val="tx2"/>
                </a:solidFill>
                <a:latin typeface="Arial" panose="020B0604020202020204" pitchFamily="34" charset="0"/>
                <a:cs typeface="Arial" panose="020B0604020202020204" pitchFamily="34" charset="0"/>
              </a:defRPr>
            </a:lvl1pPr>
            <a:lvl2pPr marL="557213" indent="-214313">
              <a:buSzPct val="60000"/>
              <a:buFont typeface="Arial" panose="020B0604020202020204" pitchFamily="34" charset="0"/>
              <a:buChar char="►"/>
              <a:defRPr sz="2400" b="0" i="0">
                <a:solidFill>
                  <a:schemeClr val="tx2"/>
                </a:solidFill>
                <a:latin typeface="Arial" panose="020B0604020202020204" pitchFamily="34" charset="0"/>
                <a:cs typeface="Arial" panose="020B0604020202020204" pitchFamily="34" charset="0"/>
              </a:defRPr>
            </a:lvl2pPr>
            <a:lvl3pPr marL="942975" indent="-257175">
              <a:buFont typeface="Arial" panose="020B0604020202020204" pitchFamily="34" charset="0"/>
              <a:buChar char="•"/>
              <a:defRPr sz="2100" b="0" i="0">
                <a:solidFill>
                  <a:schemeClr val="tx2"/>
                </a:solidFill>
                <a:latin typeface="Arial" panose="020B0604020202020204" pitchFamily="34" charset="0"/>
                <a:cs typeface="Arial" panose="020B0604020202020204" pitchFamily="34" charset="0"/>
              </a:defRPr>
            </a:lvl3pPr>
            <a:lvl4pPr marL="1200150" indent="-171450">
              <a:buSzPct val="80000"/>
              <a:buFont typeface="Courier New" panose="02070309020205020404" pitchFamily="49" charset="0"/>
              <a:buChar char="o"/>
              <a:defRPr sz="1800" b="0" i="0">
                <a:solidFill>
                  <a:schemeClr val="tx2"/>
                </a:solidFill>
                <a:latin typeface="Arial" panose="020B0604020202020204" pitchFamily="34" charset="0"/>
                <a:cs typeface="Arial" panose="020B0604020202020204" pitchFamily="34" charset="0"/>
              </a:defRPr>
            </a:lvl4pPr>
            <a:lvl5pPr>
              <a:defRPr sz="1500" b="0" i="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258702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51B46B-BD69-49C5-9986-45DEA0B5B788}"/>
              </a:ext>
            </a:extLst>
          </p:cNvPr>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0" y="1201164"/>
            <a:ext cx="6479417" cy="3942336"/>
          </a:xfrm>
          <a:prstGeom prst="rect">
            <a:avLst/>
          </a:prstGeom>
        </p:spPr>
      </p:pic>
      <p:pic>
        <p:nvPicPr>
          <p:cNvPr id="9" name="Picture 8">
            <a:extLst>
              <a:ext uri="{FF2B5EF4-FFF2-40B4-BE49-F238E27FC236}">
                <a16:creationId xmlns:a16="http://schemas.microsoft.com/office/drawing/2014/main" id="{13BD8E45-49BD-4646-AD7F-F091210565C6}"/>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5926135" y="2569577"/>
            <a:ext cx="3217866" cy="2573923"/>
          </a:xfrm>
          <a:prstGeom prst="rect">
            <a:avLst/>
          </a:prstGeom>
        </p:spPr>
      </p:pic>
      <p:pic>
        <p:nvPicPr>
          <p:cNvPr id="5" name="Picture 25"/>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bwMode="auto">
          <a:xfrm>
            <a:off x="7077983" y="4068590"/>
            <a:ext cx="1901098" cy="532254"/>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4" r:id="rId1"/>
    <p:sldLayoutId id="2147483683" r:id="rId2"/>
    <p:sldLayoutId id="2147483684" r:id="rId3"/>
  </p:sldLayoutIdLst>
  <p:txStyles>
    <p:titleStyle>
      <a:lvl1pPr algn="ctr" defTabSz="457178" rtl="0" eaLnBrk="1" latinLnBrk="0" hangingPunct="1">
        <a:spcBef>
          <a:spcPct val="0"/>
        </a:spcBef>
        <a:buNone/>
        <a:defRPr sz="4400" kern="1200">
          <a:solidFill>
            <a:schemeClr val="tx2"/>
          </a:solidFill>
          <a:latin typeface="+mj-lt"/>
          <a:ea typeface="+mj-ea"/>
          <a:cs typeface="+mj-cs"/>
        </a:defRPr>
      </a:lvl1pPr>
    </p:titleStyle>
    <p:bodyStyle>
      <a:lvl1pPr marL="0" indent="0" algn="l" defTabSz="457178" rtl="0" eaLnBrk="1" latinLnBrk="0" hangingPunct="1">
        <a:spcBef>
          <a:spcPct val="20000"/>
        </a:spcBef>
        <a:buFont typeface="Arial"/>
        <a:buNone/>
        <a:defRPr sz="3200" kern="1200">
          <a:solidFill>
            <a:schemeClr val="tx1"/>
          </a:solidFill>
          <a:latin typeface="+mn-lt"/>
          <a:ea typeface="+mn-ea"/>
          <a:cs typeface="+mn-cs"/>
        </a:defRPr>
      </a:lvl1pPr>
      <a:lvl2pPr marL="742913" indent="-285737" algn="l" defTabSz="457178" rtl="0" eaLnBrk="1" latinLnBrk="0" hangingPunct="1">
        <a:spcBef>
          <a:spcPct val="20000"/>
        </a:spcBef>
        <a:buFont typeface="Arial"/>
        <a:buChar char="–"/>
        <a:defRPr sz="2800" kern="1200">
          <a:solidFill>
            <a:schemeClr val="tx1"/>
          </a:solidFill>
          <a:latin typeface="+mn-lt"/>
          <a:ea typeface="+mn-ea"/>
          <a:cs typeface="+mn-cs"/>
        </a:defRPr>
      </a:lvl2pPr>
      <a:lvl3pPr marL="1142942" indent="-228589" algn="l" defTabSz="457178" rtl="0" eaLnBrk="1" latinLnBrk="0" hangingPunct="1">
        <a:spcBef>
          <a:spcPct val="20000"/>
        </a:spcBef>
        <a:buFont typeface="Arial"/>
        <a:buChar char="•"/>
        <a:defRPr sz="2400" kern="1200">
          <a:solidFill>
            <a:schemeClr val="tx1"/>
          </a:solidFill>
          <a:latin typeface="+mn-lt"/>
          <a:ea typeface="+mn-ea"/>
          <a:cs typeface="+mn-cs"/>
        </a:defRPr>
      </a:lvl3pPr>
      <a:lvl4pPr marL="1600120" indent="-228589" algn="l" defTabSz="457178" rtl="0" eaLnBrk="1" latinLnBrk="0" hangingPunct="1">
        <a:spcBef>
          <a:spcPct val="20000"/>
        </a:spcBef>
        <a:buFont typeface="Arial"/>
        <a:buChar char="–"/>
        <a:defRPr sz="2000" kern="1200">
          <a:solidFill>
            <a:schemeClr val="tx1"/>
          </a:solidFill>
          <a:latin typeface="+mn-lt"/>
          <a:ea typeface="+mn-ea"/>
          <a:cs typeface="+mn-cs"/>
        </a:defRPr>
      </a:lvl4pPr>
      <a:lvl5pPr marL="2057298" indent="-228589" algn="l" defTabSz="457178" rtl="0" eaLnBrk="1" latinLnBrk="0" hangingPunct="1">
        <a:spcBef>
          <a:spcPct val="20000"/>
        </a:spcBef>
        <a:buFont typeface="Arial"/>
        <a:buChar char="»"/>
        <a:defRPr sz="2000" kern="1200">
          <a:solidFill>
            <a:schemeClr val="tx1"/>
          </a:solidFill>
          <a:latin typeface="+mn-lt"/>
          <a:ea typeface="+mn-ea"/>
          <a:cs typeface="+mn-cs"/>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4" algn="l" defTabSz="457178" rtl="0" eaLnBrk="1" latinLnBrk="0" hangingPunct="1">
        <a:defRPr sz="1800" kern="1200">
          <a:solidFill>
            <a:schemeClr val="tx1"/>
          </a:solidFill>
          <a:latin typeface="+mn-lt"/>
          <a:ea typeface="+mn-ea"/>
          <a:cs typeface="+mn-cs"/>
        </a:defRPr>
      </a:lvl3pPr>
      <a:lvl4pPr marL="1371532" algn="l" defTabSz="457178" rtl="0" eaLnBrk="1" latinLnBrk="0" hangingPunct="1">
        <a:defRPr sz="1800" kern="1200">
          <a:solidFill>
            <a:schemeClr val="tx1"/>
          </a:solidFill>
          <a:latin typeface="+mn-lt"/>
          <a:ea typeface="+mn-ea"/>
          <a:cs typeface="+mn-cs"/>
        </a:defRPr>
      </a:lvl4pPr>
      <a:lvl5pPr marL="1828709" algn="l" defTabSz="457178" rtl="0" eaLnBrk="1" latinLnBrk="0" hangingPunct="1">
        <a:defRPr sz="1800" kern="1200">
          <a:solidFill>
            <a:schemeClr val="tx1"/>
          </a:solidFill>
          <a:latin typeface="+mn-lt"/>
          <a:ea typeface="+mn-ea"/>
          <a:cs typeface="+mn-cs"/>
        </a:defRPr>
      </a:lvl5pPr>
      <a:lvl6pPr marL="2285886" algn="l" defTabSz="457178" rtl="0" eaLnBrk="1" latinLnBrk="0" hangingPunct="1">
        <a:defRPr sz="1800" kern="1200">
          <a:solidFill>
            <a:schemeClr val="tx1"/>
          </a:solidFill>
          <a:latin typeface="+mn-lt"/>
          <a:ea typeface="+mn-ea"/>
          <a:cs typeface="+mn-cs"/>
        </a:defRPr>
      </a:lvl6pPr>
      <a:lvl7pPr marL="2743062" algn="l" defTabSz="457178" rtl="0" eaLnBrk="1" latinLnBrk="0" hangingPunct="1">
        <a:defRPr sz="1800" kern="1200">
          <a:solidFill>
            <a:schemeClr val="tx1"/>
          </a:solidFill>
          <a:latin typeface="+mn-lt"/>
          <a:ea typeface="+mn-ea"/>
          <a:cs typeface="+mn-cs"/>
        </a:defRPr>
      </a:lvl7pPr>
      <a:lvl8pPr marL="3200240" algn="l" defTabSz="457178" rtl="0" eaLnBrk="1" latinLnBrk="0" hangingPunct="1">
        <a:defRPr sz="1800" kern="1200">
          <a:solidFill>
            <a:schemeClr val="tx1"/>
          </a:solidFill>
          <a:latin typeface="+mn-lt"/>
          <a:ea typeface="+mn-ea"/>
          <a:cs typeface="+mn-cs"/>
        </a:defRPr>
      </a:lvl8pPr>
      <a:lvl9pPr marL="3657418" algn="l" defTabSz="4571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24"/>
          <p:cNvSpPr txBox="1">
            <a:spLocks noChangeArrowheads="1"/>
          </p:cNvSpPr>
          <p:nvPr userDrawn="1"/>
        </p:nvSpPr>
        <p:spPr bwMode="auto">
          <a:xfrm>
            <a:off x="2387599" y="4900675"/>
            <a:ext cx="6584463" cy="484876"/>
          </a:xfrm>
          <a:prstGeom prst="rect">
            <a:avLst/>
          </a:prstGeom>
          <a:noFill/>
          <a:ln w="9525">
            <a:noFill/>
            <a:miter lim="800000"/>
            <a:headEnd/>
            <a:tailEnd/>
          </a:ln>
        </p:spPr>
        <p:txBody>
          <a:bodyPr wrap="square">
            <a:prstTxWarp prst="textNoShape">
              <a:avLst/>
            </a:prstTxWarp>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lang="en-US" sz="800" i="1" dirty="0">
                <a:solidFill>
                  <a:schemeClr val="tx2"/>
                </a:solidFill>
                <a:latin typeface="Arial" panose="020B0604020202020204" pitchFamily="34" charset="0"/>
                <a:cs typeface="Arial" panose="020B0604020202020204" pitchFamily="34" charset="0"/>
              </a:rPr>
              <a:t>Improving the lives</a:t>
            </a:r>
            <a:r>
              <a:rPr lang="en-US" sz="800" i="1" baseline="0" dirty="0">
                <a:solidFill>
                  <a:schemeClr val="tx2"/>
                </a:solidFill>
                <a:latin typeface="Arial" panose="020B0604020202020204" pitchFamily="34" charset="0"/>
                <a:cs typeface="Arial" panose="020B0604020202020204" pitchFamily="34" charset="0"/>
              </a:rPr>
              <a:t> of 10 million older adults by 2020  </a:t>
            </a:r>
            <a:r>
              <a:rPr lang="en-US" sz="1051" b="1" i="1" baseline="0" dirty="0">
                <a:solidFill>
                  <a:schemeClr val="tx2"/>
                </a:solidFill>
                <a:latin typeface="Arial" panose="020B0604020202020204" pitchFamily="34" charset="0"/>
                <a:cs typeface="Arial" panose="020B0604020202020204" pitchFamily="34" charset="0"/>
              </a:rPr>
              <a:t>|</a:t>
            </a:r>
            <a:r>
              <a:rPr lang="en-US" sz="800" i="1" baseline="0" dirty="0">
                <a:solidFill>
                  <a:schemeClr val="tx2"/>
                </a:solidFill>
                <a:latin typeface="Arial" panose="020B0604020202020204" pitchFamily="34" charset="0"/>
                <a:cs typeface="Arial" panose="020B0604020202020204" pitchFamily="34" charset="0"/>
              </a:rPr>
              <a:t> </a:t>
            </a:r>
            <a:r>
              <a:rPr lang="en-US" sz="800" dirty="0">
                <a:solidFill>
                  <a:schemeClr val="tx2"/>
                </a:solidFill>
                <a:latin typeface="Arial" panose="020B0604020202020204" pitchFamily="34" charset="0"/>
                <a:cs typeface="Arial" panose="020B0604020202020204" pitchFamily="34" charset="0"/>
              </a:rPr>
              <a:t>© 2018 National Council on Aging					 </a:t>
            </a:r>
            <a:fld id="{4232F715-DC4E-1C44-A066-9C752B56DC8B}" type="slidenum">
              <a:rPr lang="en-US" sz="1000" b="1" smtClean="0">
                <a:solidFill>
                  <a:schemeClr val="tx2"/>
                </a:solidFill>
                <a:latin typeface="Arial" panose="020B0604020202020204" pitchFamily="34" charset="0"/>
                <a:cs typeface="Arial" panose="020B0604020202020204" pitchFamily="34" charset="0"/>
              </a:rPr>
              <a:pPr marL="0" marR="0" lvl="0" indent="0" algn="l" defTabSz="457178" rtl="0" eaLnBrk="1" fontAlgn="auto" latinLnBrk="0" hangingPunct="1">
                <a:lnSpc>
                  <a:spcPct val="100000"/>
                </a:lnSpc>
                <a:spcBef>
                  <a:spcPts val="0"/>
                </a:spcBef>
                <a:spcAft>
                  <a:spcPts val="0"/>
                </a:spcAft>
                <a:buClrTx/>
                <a:buSzTx/>
                <a:buFontTx/>
                <a:buNone/>
                <a:tabLst/>
                <a:defRPr/>
              </a:pPr>
              <a:t>‹#›</a:t>
            </a:fld>
            <a:endParaRPr lang="en-US" sz="800" b="1" dirty="0">
              <a:solidFill>
                <a:schemeClr val="tx2"/>
              </a:solidFill>
              <a:latin typeface="Arial" panose="020B0604020202020204" pitchFamily="34" charset="0"/>
              <a:cs typeface="Arial" panose="020B0604020202020204" pitchFamily="34" charset="0"/>
            </a:endParaRPr>
          </a:p>
          <a:p>
            <a:pPr marL="0" marR="0" lvl="0" indent="0" algn="l" defTabSz="457178" rtl="0" eaLnBrk="1" fontAlgn="auto" latinLnBrk="0" hangingPunct="1">
              <a:lnSpc>
                <a:spcPct val="100000"/>
              </a:lnSpc>
              <a:spcBef>
                <a:spcPts val="0"/>
              </a:spcBef>
              <a:spcAft>
                <a:spcPts val="0"/>
              </a:spcAft>
              <a:buClrTx/>
              <a:buSzTx/>
              <a:buFontTx/>
              <a:buNone/>
              <a:tabLst/>
              <a:defRPr/>
            </a:pPr>
            <a:r>
              <a:rPr lang="en-US" sz="700" i="1" baseline="0" dirty="0">
                <a:solidFill>
                  <a:schemeClr val="tx2"/>
                </a:solidFill>
                <a:latin typeface="Arial" panose="020B0604020202020204" pitchFamily="34" charset="0"/>
                <a:cs typeface="Arial" panose="020B0604020202020204" pitchFamily="34" charset="0"/>
              </a:rPr>
              <a:t>		</a:t>
            </a:r>
            <a:endParaRPr lang="en-US" sz="800" dirty="0">
              <a:solidFill>
                <a:schemeClr val="tx2"/>
              </a:solidFill>
              <a:latin typeface="Arial" panose="020B0604020202020204" pitchFamily="34" charset="0"/>
              <a:cs typeface="Arial" panose="020B0604020202020204" pitchFamily="34" charset="0"/>
            </a:endParaRPr>
          </a:p>
          <a:p>
            <a:endParaRPr lang="en-US" sz="800" i="1" dirty="0">
              <a:solidFill>
                <a:srgbClr val="2D3982"/>
              </a:solidFill>
              <a:latin typeface="Arial" panose="020B0604020202020204" pitchFamily="34" charset="0"/>
              <a:cs typeface="Arial" panose="020B0604020202020204" pitchFamily="34" charset="0"/>
            </a:endParaRPr>
          </a:p>
        </p:txBody>
      </p:sp>
      <p:cxnSp>
        <p:nvCxnSpPr>
          <p:cNvPr id="11" name="Straight Connector 10"/>
          <p:cNvCxnSpPr/>
          <p:nvPr userDrawn="1"/>
        </p:nvCxnSpPr>
        <p:spPr>
          <a:xfrm>
            <a:off x="300135" y="4883339"/>
            <a:ext cx="8543732" cy="0"/>
          </a:xfrm>
          <a:prstGeom prst="line">
            <a:avLst/>
          </a:prstGeom>
          <a:ln w="6350" cap="flat" cmpd="sng" algn="ctr">
            <a:solidFill>
              <a:schemeClr val="bg1">
                <a:lumMod val="6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464309" y="4924529"/>
            <a:ext cx="611786" cy="171282"/>
          </a:xfrm>
          <a:prstGeom prst="rect">
            <a:avLst/>
          </a:prstGeom>
        </p:spPr>
      </p:pic>
      <p:sp>
        <p:nvSpPr>
          <p:cNvPr id="15" name="Rectangle 14"/>
          <p:cNvSpPr/>
          <p:nvPr userDrawn="1"/>
        </p:nvSpPr>
        <p:spPr>
          <a:xfrm>
            <a:off x="155584" y="638456"/>
            <a:ext cx="8918077" cy="120583"/>
          </a:xfrm>
          <a:prstGeom prst="rect">
            <a:avLst/>
          </a:prstGeom>
          <a:solidFill>
            <a:schemeClr val="tx2"/>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
        <p:nvSpPr>
          <p:cNvPr id="2" name="Oval 1">
            <a:extLst>
              <a:ext uri="{FF2B5EF4-FFF2-40B4-BE49-F238E27FC236}">
                <a16:creationId xmlns:a16="http://schemas.microsoft.com/office/drawing/2014/main" id="{CFE794F6-0858-46AD-BB40-FE616B6C0CE3}"/>
              </a:ext>
            </a:extLst>
          </p:cNvPr>
          <p:cNvSpPr/>
          <p:nvPr userDrawn="1"/>
        </p:nvSpPr>
        <p:spPr>
          <a:xfrm>
            <a:off x="102803" y="491926"/>
            <a:ext cx="252185" cy="249779"/>
          </a:xfrm>
          <a:prstGeom prst="ellipse">
            <a:avLst/>
          </a:prstGeom>
          <a:solidFill>
            <a:schemeClr val="accent1"/>
          </a:solidFill>
          <a:ln w="571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0" r:id="rId1"/>
    <p:sldLayoutId id="2147483680" r:id="rId2"/>
    <p:sldLayoutId id="2147483677" r:id="rId3"/>
    <p:sldLayoutId id="2147483682" r:id="rId4"/>
    <p:sldLayoutId id="2147483678" r:id="rId5"/>
    <p:sldLayoutId id="2147483685" r:id="rId6"/>
  </p:sldLayoutIdLst>
  <p:txStyles>
    <p:titleStyle>
      <a:lvl1pPr algn="ctr" defTabSz="457178" rtl="0" eaLnBrk="1" latinLnBrk="0" hangingPunct="1">
        <a:spcBef>
          <a:spcPct val="0"/>
        </a:spcBef>
        <a:buNone/>
        <a:defRPr sz="4400" kern="1200">
          <a:solidFill>
            <a:schemeClr val="tx1"/>
          </a:solidFill>
          <a:latin typeface="+mj-lt"/>
          <a:ea typeface="+mj-ea"/>
          <a:cs typeface="+mj-cs"/>
        </a:defRPr>
      </a:lvl1pPr>
    </p:titleStyle>
    <p:bodyStyle>
      <a:lvl1pPr marL="342882" indent="-342882" algn="l" defTabSz="457178" rtl="0" eaLnBrk="1" latinLnBrk="0" hangingPunct="1">
        <a:spcBef>
          <a:spcPct val="20000"/>
        </a:spcBef>
        <a:buFont typeface="Arial"/>
        <a:buChar char="•"/>
        <a:defRPr sz="3200" kern="1200">
          <a:solidFill>
            <a:schemeClr val="tx1"/>
          </a:solidFill>
          <a:latin typeface="+mn-lt"/>
          <a:ea typeface="+mn-ea"/>
          <a:cs typeface="+mn-cs"/>
        </a:defRPr>
      </a:lvl1pPr>
      <a:lvl2pPr marL="742913" indent="-285737" algn="l" defTabSz="457178" rtl="0" eaLnBrk="1" latinLnBrk="0" hangingPunct="1">
        <a:spcBef>
          <a:spcPct val="20000"/>
        </a:spcBef>
        <a:buFont typeface="Arial"/>
        <a:buChar char="–"/>
        <a:defRPr sz="2800" kern="1200">
          <a:solidFill>
            <a:schemeClr val="tx1"/>
          </a:solidFill>
          <a:latin typeface="+mn-lt"/>
          <a:ea typeface="+mn-ea"/>
          <a:cs typeface="+mn-cs"/>
        </a:defRPr>
      </a:lvl2pPr>
      <a:lvl3pPr marL="1142942" indent="-228589" algn="l" defTabSz="457178" rtl="0" eaLnBrk="1" latinLnBrk="0" hangingPunct="1">
        <a:spcBef>
          <a:spcPct val="20000"/>
        </a:spcBef>
        <a:buFont typeface="Arial"/>
        <a:buChar char="•"/>
        <a:defRPr sz="2400" kern="1200">
          <a:solidFill>
            <a:schemeClr val="tx1"/>
          </a:solidFill>
          <a:latin typeface="+mn-lt"/>
          <a:ea typeface="+mn-ea"/>
          <a:cs typeface="+mn-cs"/>
        </a:defRPr>
      </a:lvl3pPr>
      <a:lvl4pPr marL="1600120" indent="-228589" algn="l" defTabSz="457178" rtl="0" eaLnBrk="1" latinLnBrk="0" hangingPunct="1">
        <a:spcBef>
          <a:spcPct val="20000"/>
        </a:spcBef>
        <a:buFont typeface="Arial"/>
        <a:buChar char="–"/>
        <a:defRPr sz="2000" kern="1200">
          <a:solidFill>
            <a:schemeClr val="tx1"/>
          </a:solidFill>
          <a:latin typeface="+mn-lt"/>
          <a:ea typeface="+mn-ea"/>
          <a:cs typeface="+mn-cs"/>
        </a:defRPr>
      </a:lvl4pPr>
      <a:lvl5pPr marL="2057298" indent="-228589" algn="l" defTabSz="457178" rtl="0" eaLnBrk="1" latinLnBrk="0" hangingPunct="1">
        <a:spcBef>
          <a:spcPct val="20000"/>
        </a:spcBef>
        <a:buFont typeface="Arial"/>
        <a:buChar char="»"/>
        <a:defRPr sz="2000" kern="1200">
          <a:solidFill>
            <a:schemeClr val="tx1"/>
          </a:solidFill>
          <a:latin typeface="+mn-lt"/>
          <a:ea typeface="+mn-ea"/>
          <a:cs typeface="+mn-cs"/>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4" algn="l" defTabSz="457178" rtl="0" eaLnBrk="1" latinLnBrk="0" hangingPunct="1">
        <a:defRPr sz="1800" kern="1200">
          <a:solidFill>
            <a:schemeClr val="tx1"/>
          </a:solidFill>
          <a:latin typeface="+mn-lt"/>
          <a:ea typeface="+mn-ea"/>
          <a:cs typeface="+mn-cs"/>
        </a:defRPr>
      </a:lvl3pPr>
      <a:lvl4pPr marL="1371532" algn="l" defTabSz="457178" rtl="0" eaLnBrk="1" latinLnBrk="0" hangingPunct="1">
        <a:defRPr sz="1800" kern="1200">
          <a:solidFill>
            <a:schemeClr val="tx1"/>
          </a:solidFill>
          <a:latin typeface="+mn-lt"/>
          <a:ea typeface="+mn-ea"/>
          <a:cs typeface="+mn-cs"/>
        </a:defRPr>
      </a:lvl4pPr>
      <a:lvl5pPr marL="1828709" algn="l" defTabSz="457178" rtl="0" eaLnBrk="1" latinLnBrk="0" hangingPunct="1">
        <a:defRPr sz="1800" kern="1200">
          <a:solidFill>
            <a:schemeClr val="tx1"/>
          </a:solidFill>
          <a:latin typeface="+mn-lt"/>
          <a:ea typeface="+mn-ea"/>
          <a:cs typeface="+mn-cs"/>
        </a:defRPr>
      </a:lvl5pPr>
      <a:lvl6pPr marL="2285886" algn="l" defTabSz="457178" rtl="0" eaLnBrk="1" latinLnBrk="0" hangingPunct="1">
        <a:defRPr sz="1800" kern="1200">
          <a:solidFill>
            <a:schemeClr val="tx1"/>
          </a:solidFill>
          <a:latin typeface="+mn-lt"/>
          <a:ea typeface="+mn-ea"/>
          <a:cs typeface="+mn-cs"/>
        </a:defRPr>
      </a:lvl6pPr>
      <a:lvl7pPr marL="2743062" algn="l" defTabSz="457178" rtl="0" eaLnBrk="1" latinLnBrk="0" hangingPunct="1">
        <a:defRPr sz="1800" kern="1200">
          <a:solidFill>
            <a:schemeClr val="tx1"/>
          </a:solidFill>
          <a:latin typeface="+mn-lt"/>
          <a:ea typeface="+mn-ea"/>
          <a:cs typeface="+mn-cs"/>
        </a:defRPr>
      </a:lvl7pPr>
      <a:lvl8pPr marL="3200240" algn="l" defTabSz="457178" rtl="0" eaLnBrk="1" latinLnBrk="0" hangingPunct="1">
        <a:defRPr sz="1800" kern="1200">
          <a:solidFill>
            <a:schemeClr val="tx1"/>
          </a:solidFill>
          <a:latin typeface="+mn-lt"/>
          <a:ea typeface="+mn-ea"/>
          <a:cs typeface="+mn-cs"/>
        </a:defRPr>
      </a:lvl8pPr>
      <a:lvl9pPr marL="3657418" algn="l" defTabSz="4571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hyperlink" Target="http://www.ssa.gov/ssi/spotlights/spot-deeming.htm" TargetMode="Externa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hyperlink" Target="https://secure.ssa.gov/poms.nsf/lnx/0501715010" TargetMode="Externa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hyperlink" Target="https://secure.ssa.gov/apps10/poms.nsf/chapterlist!openview&amp;restricttocategory=05" TargetMode="External"/><Relationship Id="rId2" Type="http://schemas.openxmlformats.org/officeDocument/2006/relationships/hyperlink" Target="http://www.ssa.gov/ssi/text-understanding-ssi.htm" TargetMode="External"/><Relationship Id="rId1" Type="http://schemas.openxmlformats.org/officeDocument/2006/relationships/slideLayout" Target="../slideLayouts/slideLayout9.xml"/><Relationship Id="rId5" Type="http://schemas.openxmlformats.org/officeDocument/2006/relationships/hyperlink" Target="http://www.benefitscheckup.org/" TargetMode="External"/><Relationship Id="rId4" Type="http://schemas.openxmlformats.org/officeDocument/2006/relationships/hyperlink" Target="http://www.ssa.gov/OP_Home/ssact/title16b/1600.ht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ncoa.org/resources" TargetMode="External"/><Relationship Id="rId2" Type="http://schemas.openxmlformats.org/officeDocument/2006/relationships/hyperlink" Target="http://www.ncoa.org/centerforbenefits" TargetMode="External"/><Relationship Id="rId1" Type="http://schemas.openxmlformats.org/officeDocument/2006/relationships/slideLayout" Target="../slideLayouts/slideLayout9.xml"/><Relationship Id="rId4" Type="http://schemas.openxmlformats.org/officeDocument/2006/relationships/hyperlink" Target="mailto:centerforbenefits@ncoa.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AD083-FF3F-49DE-8BF4-25CD50E2F721}"/>
              </a:ext>
            </a:extLst>
          </p:cNvPr>
          <p:cNvSpPr>
            <a:spLocks noGrp="1"/>
          </p:cNvSpPr>
          <p:nvPr>
            <p:ph type="title"/>
          </p:nvPr>
        </p:nvSpPr>
        <p:spPr/>
        <p:txBody>
          <a:bodyPr/>
          <a:lstStyle/>
          <a:p>
            <a:r>
              <a:rPr lang="en-US" sz="4000" dirty="0"/>
              <a:t>Benefits 101: </a:t>
            </a:r>
            <a:br>
              <a:rPr lang="en-US" sz="4000" dirty="0"/>
            </a:br>
            <a:r>
              <a:rPr lang="en-US" sz="4000" dirty="0"/>
              <a:t>The Supplemental Security Income (SSI) Program</a:t>
            </a:r>
            <a:br>
              <a:rPr lang="en-US" sz="4000" dirty="0"/>
            </a:br>
            <a:r>
              <a:rPr lang="en-US" dirty="0"/>
              <a:t/>
            </a:r>
            <a:br>
              <a:rPr lang="en-US" dirty="0"/>
            </a:br>
            <a:r>
              <a:rPr lang="en-US" sz="2000" dirty="0"/>
              <a:t>April 2018</a:t>
            </a:r>
          </a:p>
        </p:txBody>
      </p:sp>
    </p:spTree>
    <p:extLst>
      <p:ext uri="{BB962C8B-B14F-4D97-AF65-F5344CB8AC3E}">
        <p14:creationId xmlns:p14="http://schemas.microsoft.com/office/powerpoint/2010/main" val="3965564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85750" y="73986"/>
            <a:ext cx="7372352" cy="680404"/>
          </a:xfrm>
        </p:spPr>
        <p:txBody>
          <a:bodyPr>
            <a:normAutofit fontScale="90000"/>
          </a:bodyPr>
          <a:lstStyle/>
          <a:p>
            <a:r>
              <a:rPr lang="en-US" sz="2400" dirty="0"/>
              <a:t>Financial Criteria: In Kind Support and Maintenance</a:t>
            </a:r>
          </a:p>
        </p:txBody>
      </p:sp>
      <p:sp>
        <p:nvSpPr>
          <p:cNvPr id="9" name="Text Placeholder 8"/>
          <p:cNvSpPr>
            <a:spLocks noGrp="1"/>
          </p:cNvSpPr>
          <p:nvPr>
            <p:ph type="body" sz="quarter" idx="10"/>
          </p:nvPr>
        </p:nvSpPr>
        <p:spPr>
          <a:xfrm>
            <a:off x="285750" y="906236"/>
            <a:ext cx="8401050" cy="3876157"/>
          </a:xfrm>
        </p:spPr>
        <p:txBody>
          <a:bodyPr>
            <a:normAutofit/>
          </a:bodyPr>
          <a:lstStyle/>
          <a:p>
            <a:r>
              <a:rPr lang="en-US" altLang="en-US" sz="2400" dirty="0"/>
              <a:t>Recurring non-cash contributions or donations</a:t>
            </a:r>
          </a:p>
          <a:p>
            <a:pPr lvl="1">
              <a:buSzPct val="100000"/>
              <a:buFont typeface="Arial" panose="020B0604020202020204" pitchFamily="34" charset="0"/>
              <a:buChar char="•"/>
            </a:pPr>
            <a:r>
              <a:rPr lang="en-US" altLang="en-US" sz="2200" dirty="0"/>
              <a:t>Contributions made by others toward your client’s shelter or food are called </a:t>
            </a:r>
            <a:r>
              <a:rPr lang="en-US" altLang="en-US" sz="2200" i="1" dirty="0"/>
              <a:t>in-kind support and maintenance</a:t>
            </a:r>
            <a:r>
              <a:rPr lang="en-US" altLang="en-US" sz="2200" dirty="0"/>
              <a:t> (ISM)</a:t>
            </a:r>
          </a:p>
          <a:p>
            <a:pPr lvl="2">
              <a:buFont typeface="Courier New" panose="02070309020205020404" pitchFamily="49" charset="0"/>
              <a:buChar char="o"/>
            </a:pPr>
            <a:r>
              <a:rPr lang="en-US" altLang="en-US" sz="1800" dirty="0"/>
              <a:t>Shelter includes rent or mortgage, real property taxes, heating, gas, electricity, water, sewage and trash collection services  </a:t>
            </a:r>
          </a:p>
          <a:p>
            <a:pPr lvl="1">
              <a:buSzPct val="100000"/>
              <a:buFont typeface="Arial" panose="020B0604020202020204" pitchFamily="34" charset="0"/>
              <a:buChar char="•"/>
            </a:pPr>
            <a:r>
              <a:rPr lang="en-US" altLang="en-US" sz="2200" dirty="0"/>
              <a:t>ISM affects the amount of SSI your client receives </a:t>
            </a:r>
          </a:p>
          <a:p>
            <a:pPr lvl="2">
              <a:buFont typeface="Courier New" panose="02070309020205020404" pitchFamily="49" charset="0"/>
              <a:buChar char="o"/>
            </a:pPr>
            <a:r>
              <a:rPr lang="en-US" altLang="en-US" sz="1800" dirty="0"/>
              <a:t>“One-Third Reduction Rule” – applies if your client lives in another person’s household/on their own but does not pay their fair share of food and shelter costs</a:t>
            </a:r>
            <a:endParaRPr lang="en-US" altLang="en-US" dirty="0"/>
          </a:p>
        </p:txBody>
      </p:sp>
    </p:spTree>
    <p:extLst>
      <p:ext uri="{BB962C8B-B14F-4D97-AF65-F5344CB8AC3E}">
        <p14:creationId xmlns:p14="http://schemas.microsoft.com/office/powerpoint/2010/main" val="2936967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34736" y="73986"/>
            <a:ext cx="7323366" cy="680404"/>
          </a:xfrm>
        </p:spPr>
        <p:txBody>
          <a:bodyPr>
            <a:normAutofit/>
          </a:bodyPr>
          <a:lstStyle/>
          <a:p>
            <a:r>
              <a:rPr lang="en-US" sz="2400" dirty="0"/>
              <a:t>Financial Criteria: Resources</a:t>
            </a:r>
          </a:p>
        </p:txBody>
      </p:sp>
      <p:sp>
        <p:nvSpPr>
          <p:cNvPr id="9" name="Text Placeholder 8"/>
          <p:cNvSpPr>
            <a:spLocks noGrp="1"/>
          </p:cNvSpPr>
          <p:nvPr>
            <p:ph type="body" sz="quarter" idx="10"/>
          </p:nvPr>
        </p:nvSpPr>
        <p:spPr>
          <a:xfrm>
            <a:off x="334736" y="897422"/>
            <a:ext cx="8466364" cy="3795164"/>
          </a:xfrm>
        </p:spPr>
        <p:txBody>
          <a:bodyPr>
            <a:normAutofit fontScale="92500" lnSpcReduction="20000"/>
          </a:bodyPr>
          <a:lstStyle/>
          <a:p>
            <a:pPr>
              <a:lnSpc>
                <a:spcPct val="120000"/>
              </a:lnSpc>
              <a:spcBef>
                <a:spcPts val="0"/>
              </a:spcBef>
            </a:pPr>
            <a:r>
              <a:rPr lang="en-US" altLang="en-US" sz="2400" dirty="0"/>
              <a:t>Resource Test:</a:t>
            </a:r>
          </a:p>
          <a:p>
            <a:pPr lvl="1">
              <a:lnSpc>
                <a:spcPct val="120000"/>
              </a:lnSpc>
              <a:spcBef>
                <a:spcPts val="0"/>
              </a:spcBef>
              <a:buSzPct val="100000"/>
              <a:buFont typeface="Arial" panose="020B0604020202020204" pitchFamily="34" charset="0"/>
              <a:buChar char="•"/>
            </a:pPr>
            <a:r>
              <a:rPr lang="en-US" altLang="en-US" sz="2200" dirty="0"/>
              <a:t>Your clients are allowed to have </a:t>
            </a:r>
            <a:r>
              <a:rPr lang="en-US" altLang="en-US" sz="2200" i="1" dirty="0"/>
              <a:t>very </a:t>
            </a:r>
            <a:r>
              <a:rPr lang="en-US" altLang="en-US" sz="2200" dirty="0"/>
              <a:t>limited amounts of resources: </a:t>
            </a:r>
            <a:endParaRPr lang="en-US" altLang="en-US" sz="2200" b="1" dirty="0"/>
          </a:p>
          <a:p>
            <a:pPr lvl="2">
              <a:lnSpc>
                <a:spcPct val="120000"/>
              </a:lnSpc>
              <a:spcBef>
                <a:spcPts val="0"/>
              </a:spcBef>
              <a:buFont typeface="Courier New" panose="02070309020205020404" pitchFamily="49" charset="0"/>
              <a:buChar char="o"/>
            </a:pPr>
            <a:r>
              <a:rPr lang="en-US" altLang="en-US" sz="1900" dirty="0"/>
              <a:t>$2,000 for an individual, or $3,000 for a married couple</a:t>
            </a:r>
          </a:p>
          <a:p>
            <a:pPr lvl="2">
              <a:lnSpc>
                <a:spcPct val="120000"/>
              </a:lnSpc>
              <a:spcBef>
                <a:spcPts val="0"/>
              </a:spcBef>
              <a:buFont typeface="Courier New" panose="02070309020205020404" pitchFamily="49" charset="0"/>
              <a:buChar char="o"/>
            </a:pPr>
            <a:r>
              <a:rPr lang="en-US" altLang="en-US" sz="1900" dirty="0"/>
              <a:t>Home in which your client lives</a:t>
            </a:r>
          </a:p>
          <a:p>
            <a:pPr lvl="2">
              <a:lnSpc>
                <a:spcPct val="120000"/>
              </a:lnSpc>
              <a:spcBef>
                <a:spcPts val="0"/>
              </a:spcBef>
              <a:buFont typeface="Courier New" panose="02070309020205020404" pitchFamily="49" charset="0"/>
              <a:buChar char="o"/>
            </a:pPr>
            <a:r>
              <a:rPr lang="en-US" altLang="en-US" sz="1900" dirty="0"/>
              <a:t>One car if needed for transportation</a:t>
            </a:r>
          </a:p>
          <a:p>
            <a:pPr lvl="2">
              <a:lnSpc>
                <a:spcPct val="120000"/>
              </a:lnSpc>
              <a:spcBef>
                <a:spcPts val="0"/>
              </a:spcBef>
              <a:buFont typeface="Courier New" panose="02070309020205020404" pitchFamily="49" charset="0"/>
              <a:buChar char="o"/>
            </a:pPr>
            <a:r>
              <a:rPr lang="en-US" altLang="en-US" sz="1900" dirty="0"/>
              <a:t>Life insurance, if face value is $1,500 or less</a:t>
            </a:r>
          </a:p>
          <a:p>
            <a:pPr lvl="2">
              <a:lnSpc>
                <a:spcPct val="120000"/>
              </a:lnSpc>
              <a:spcBef>
                <a:spcPts val="0"/>
              </a:spcBef>
              <a:buFont typeface="Courier New" panose="02070309020205020404" pitchFamily="49" charset="0"/>
              <a:buChar char="o"/>
            </a:pPr>
            <a:r>
              <a:rPr lang="en-US" altLang="en-US" sz="1900" dirty="0"/>
              <a:t>Burial funds of up to $1,500, if kept separate from other savings</a:t>
            </a:r>
          </a:p>
          <a:p>
            <a:pPr lvl="2">
              <a:lnSpc>
                <a:spcPct val="120000"/>
              </a:lnSpc>
              <a:spcBef>
                <a:spcPts val="0"/>
              </a:spcBef>
              <a:buFont typeface="Courier New" panose="02070309020205020404" pitchFamily="49" charset="0"/>
              <a:buChar char="o"/>
            </a:pPr>
            <a:r>
              <a:rPr lang="en-US" altLang="en-US" sz="1900" dirty="0"/>
              <a:t>A burial space</a:t>
            </a:r>
          </a:p>
          <a:p>
            <a:pPr lvl="1">
              <a:lnSpc>
                <a:spcPct val="120000"/>
              </a:lnSpc>
              <a:spcBef>
                <a:spcPts val="0"/>
              </a:spcBef>
              <a:buSzPct val="100000"/>
              <a:buFont typeface="Arial" panose="020B0604020202020204" pitchFamily="34" charset="0"/>
              <a:buChar char="•"/>
            </a:pPr>
            <a:r>
              <a:rPr lang="en-US" altLang="en-US" sz="2200" dirty="0"/>
              <a:t>Note: Income that is retained past the month it was received turns into a resource for SSI purposes</a:t>
            </a:r>
          </a:p>
          <a:p>
            <a:pPr lvl="2">
              <a:lnSpc>
                <a:spcPct val="120000"/>
              </a:lnSpc>
              <a:spcBef>
                <a:spcPts val="0"/>
              </a:spcBef>
              <a:buFont typeface="Courier New" charset="0"/>
              <a:buChar char="o"/>
            </a:pPr>
            <a:r>
              <a:rPr lang="en-US" altLang="en-US" sz="1900" dirty="0"/>
              <a:t>Except you can have up to 9 months of retroactive SSI or Social Security benefits. </a:t>
            </a:r>
          </a:p>
        </p:txBody>
      </p:sp>
    </p:spTree>
    <p:extLst>
      <p:ext uri="{BB962C8B-B14F-4D97-AF65-F5344CB8AC3E}">
        <p14:creationId xmlns:p14="http://schemas.microsoft.com/office/powerpoint/2010/main" val="2411949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2900" y="82658"/>
            <a:ext cx="6258170" cy="680404"/>
          </a:xfrm>
        </p:spPr>
        <p:txBody>
          <a:bodyPr>
            <a:normAutofit/>
          </a:bodyPr>
          <a:lstStyle/>
          <a:p>
            <a:r>
              <a:rPr lang="en-US" sz="2400" dirty="0"/>
              <a:t>Financial Criteria: Resources (cont.)</a:t>
            </a:r>
          </a:p>
        </p:txBody>
      </p:sp>
      <p:sp>
        <p:nvSpPr>
          <p:cNvPr id="9" name="Text Placeholder 8"/>
          <p:cNvSpPr>
            <a:spLocks noGrp="1"/>
          </p:cNvSpPr>
          <p:nvPr>
            <p:ph type="body" sz="quarter" idx="10"/>
          </p:nvPr>
        </p:nvSpPr>
        <p:spPr>
          <a:xfrm>
            <a:off x="342900" y="857250"/>
            <a:ext cx="8441871" cy="3925143"/>
          </a:xfrm>
        </p:spPr>
        <p:txBody>
          <a:bodyPr>
            <a:normAutofit fontScale="77500" lnSpcReduction="20000"/>
          </a:bodyPr>
          <a:lstStyle/>
          <a:p>
            <a:pPr>
              <a:lnSpc>
                <a:spcPct val="120000"/>
              </a:lnSpc>
              <a:spcBef>
                <a:spcPts val="0"/>
              </a:spcBef>
            </a:pPr>
            <a:r>
              <a:rPr lang="en-US" altLang="en-US" dirty="0"/>
              <a:t>Most resources are counted, including:</a:t>
            </a:r>
          </a:p>
          <a:p>
            <a:pPr lvl="1">
              <a:lnSpc>
                <a:spcPct val="120000"/>
              </a:lnSpc>
              <a:spcBef>
                <a:spcPts val="0"/>
              </a:spcBef>
              <a:buSzPct val="100000"/>
              <a:buFont typeface="Arial" panose="020B0604020202020204" pitchFamily="34" charset="0"/>
              <a:buChar char="•"/>
            </a:pPr>
            <a:r>
              <a:rPr lang="en-US" altLang="en-US" dirty="0"/>
              <a:t>Retirement savings, such as 401(k) accounts</a:t>
            </a:r>
          </a:p>
          <a:p>
            <a:pPr lvl="1">
              <a:lnSpc>
                <a:spcPct val="120000"/>
              </a:lnSpc>
              <a:spcBef>
                <a:spcPts val="0"/>
              </a:spcBef>
              <a:buSzPct val="100000"/>
              <a:buFont typeface="Arial" panose="020B0604020202020204" pitchFamily="34" charset="0"/>
              <a:buChar char="•"/>
            </a:pPr>
            <a:r>
              <a:rPr lang="en-US" altLang="en-US" dirty="0"/>
              <a:t>Liquid resources: cash, or convertible to cash within 20 business days</a:t>
            </a:r>
          </a:p>
          <a:p>
            <a:pPr>
              <a:lnSpc>
                <a:spcPct val="120000"/>
              </a:lnSpc>
              <a:spcBef>
                <a:spcPts val="0"/>
              </a:spcBef>
            </a:pPr>
            <a:r>
              <a:rPr lang="en-US" altLang="en-US" dirty="0"/>
              <a:t>Your clients </a:t>
            </a:r>
            <a:r>
              <a:rPr lang="en-US" altLang="en-US" i="1" dirty="0"/>
              <a:t>may</a:t>
            </a:r>
            <a:r>
              <a:rPr lang="en-US" altLang="en-US" dirty="0"/>
              <a:t> have: </a:t>
            </a:r>
          </a:p>
          <a:p>
            <a:pPr lvl="1">
              <a:lnSpc>
                <a:spcPct val="120000"/>
              </a:lnSpc>
              <a:spcBef>
                <a:spcPts val="0"/>
              </a:spcBef>
              <a:buSzPct val="100000"/>
              <a:buFont typeface="Arial" panose="020B0604020202020204" pitchFamily="34" charset="0"/>
              <a:buChar char="•"/>
            </a:pPr>
            <a:r>
              <a:rPr lang="en-US" altLang="en-US" dirty="0"/>
              <a:t>Crime compensation awards</a:t>
            </a:r>
          </a:p>
          <a:p>
            <a:pPr lvl="1">
              <a:lnSpc>
                <a:spcPct val="120000"/>
              </a:lnSpc>
              <a:spcBef>
                <a:spcPts val="0"/>
              </a:spcBef>
              <a:buSzPct val="100000"/>
              <a:buFont typeface="Arial" panose="020B0604020202020204" pitchFamily="34" charset="0"/>
              <a:buChar char="•"/>
            </a:pPr>
            <a:r>
              <a:rPr lang="en-US" altLang="en-US" dirty="0"/>
              <a:t>Disaster assistance</a:t>
            </a:r>
          </a:p>
          <a:p>
            <a:pPr lvl="1">
              <a:lnSpc>
                <a:spcPct val="120000"/>
              </a:lnSpc>
              <a:spcBef>
                <a:spcPts val="0"/>
              </a:spcBef>
              <a:buSzPct val="100000"/>
              <a:buFont typeface="Arial" panose="020B0604020202020204" pitchFamily="34" charset="0"/>
              <a:buChar char="•"/>
            </a:pPr>
            <a:r>
              <a:rPr lang="en-US" altLang="en-US" dirty="0"/>
              <a:t>Healthcare flexible spending arrangements (FSA)</a:t>
            </a:r>
          </a:p>
          <a:p>
            <a:pPr>
              <a:lnSpc>
                <a:spcPct val="120000"/>
              </a:lnSpc>
              <a:spcBef>
                <a:spcPts val="0"/>
              </a:spcBef>
            </a:pPr>
            <a:r>
              <a:rPr lang="en-US" altLang="en-US" dirty="0"/>
              <a:t>If your client, their spouse, or co-owner give away resources for less than they are worth, they may be ineligible for SSI for up to 36 months. How long you are ineligible depends on the value of resources that were transferred.</a:t>
            </a:r>
          </a:p>
        </p:txBody>
      </p:sp>
    </p:spTree>
    <p:extLst>
      <p:ext uri="{BB962C8B-B14F-4D97-AF65-F5344CB8AC3E}">
        <p14:creationId xmlns:p14="http://schemas.microsoft.com/office/powerpoint/2010/main" val="383415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8407" y="130629"/>
            <a:ext cx="8703129" cy="552090"/>
          </a:xfrm>
        </p:spPr>
        <p:txBody>
          <a:bodyPr>
            <a:normAutofit/>
          </a:bodyPr>
          <a:lstStyle/>
          <a:p>
            <a:r>
              <a:rPr lang="en-US" sz="2400" dirty="0"/>
              <a:t>Deeming of Income and Resources: How It Works</a:t>
            </a:r>
          </a:p>
        </p:txBody>
      </p:sp>
      <p:sp>
        <p:nvSpPr>
          <p:cNvPr id="9" name="Text Placeholder 8"/>
          <p:cNvSpPr>
            <a:spLocks noGrp="1"/>
          </p:cNvSpPr>
          <p:nvPr>
            <p:ph type="body" sz="quarter" idx="10"/>
          </p:nvPr>
        </p:nvSpPr>
        <p:spPr>
          <a:xfrm>
            <a:off x="318406" y="987229"/>
            <a:ext cx="8474529" cy="3795164"/>
          </a:xfrm>
        </p:spPr>
        <p:txBody>
          <a:bodyPr>
            <a:normAutofit lnSpcReduction="10000"/>
          </a:bodyPr>
          <a:lstStyle/>
          <a:p>
            <a:pPr>
              <a:buFont typeface="Wingdings" panose="05000000000000000000" pitchFamily="2" charset="2"/>
              <a:buChar char="§"/>
            </a:pPr>
            <a:r>
              <a:rPr lang="en-US" altLang="en-US" sz="2400" dirty="0"/>
              <a:t>Sometimes SSA counts part of the income of a spouse, parent, or sponsor when considering SSI application</a:t>
            </a:r>
          </a:p>
          <a:p>
            <a:pPr lvl="1">
              <a:buSzPct val="100000"/>
              <a:buFont typeface="Arial" panose="020B0604020202020204" pitchFamily="34" charset="0"/>
              <a:buChar char="•"/>
            </a:pPr>
            <a:r>
              <a:rPr lang="en-US" altLang="en-US" sz="2200" dirty="0"/>
              <a:t>If person applying lives with a spouse ineligible for SSI, part of spouse’s income will count</a:t>
            </a:r>
          </a:p>
          <a:p>
            <a:pPr lvl="1">
              <a:buSzPct val="100000"/>
              <a:buFont typeface="Arial" panose="020B0604020202020204" pitchFamily="34" charset="0"/>
              <a:buChar char="•"/>
            </a:pPr>
            <a:r>
              <a:rPr lang="en-US" altLang="en-US" sz="2200" dirty="0"/>
              <a:t>Disabled/blind child under 18 living with a parent ineligible for SSI will have part of parent’s income counted</a:t>
            </a:r>
          </a:p>
          <a:p>
            <a:pPr lvl="1">
              <a:buSzPct val="100000"/>
              <a:buFont typeface="Arial" panose="020B0604020202020204" pitchFamily="34" charset="0"/>
              <a:buChar char="•"/>
            </a:pPr>
            <a:r>
              <a:rPr lang="en-US" altLang="en-US" sz="2200" dirty="0"/>
              <a:t>When alien (immigrant) is admitted legally with a sponsor, some or all of the sponsor’s income counted</a:t>
            </a:r>
          </a:p>
          <a:p>
            <a:pPr marL="257175" lvl="1" indent="-257175">
              <a:buSzPct val="100000"/>
              <a:buFont typeface="Wingdings" panose="05000000000000000000" pitchFamily="2" charset="2"/>
              <a:buChar char="§"/>
            </a:pPr>
            <a:r>
              <a:rPr lang="en-US" altLang="en-US" dirty="0"/>
              <a:t>Learn more at: </a:t>
            </a:r>
            <a:r>
              <a:rPr lang="en-US" altLang="en-US" dirty="0">
                <a:hlinkClick r:id="rId2"/>
              </a:rPr>
              <a:t>http://www.ssa.gov/ssi/spotlights/spot-deeming.htm</a:t>
            </a:r>
            <a:r>
              <a:rPr lang="en-US" altLang="en-US" dirty="0"/>
              <a:t> </a:t>
            </a:r>
          </a:p>
        </p:txBody>
      </p:sp>
    </p:spTree>
    <p:extLst>
      <p:ext uri="{BB962C8B-B14F-4D97-AF65-F5344CB8AC3E}">
        <p14:creationId xmlns:p14="http://schemas.microsoft.com/office/powerpoint/2010/main" val="2521151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57567" y="132801"/>
            <a:ext cx="6671882" cy="680404"/>
          </a:xfrm>
        </p:spPr>
        <p:txBody>
          <a:bodyPr>
            <a:normAutofit/>
          </a:bodyPr>
          <a:lstStyle/>
          <a:p>
            <a:r>
              <a:rPr lang="en-US" sz="2400" dirty="0"/>
              <a:t>How to Apply</a:t>
            </a:r>
          </a:p>
        </p:txBody>
      </p:sp>
      <p:sp>
        <p:nvSpPr>
          <p:cNvPr id="9" name="Text Placeholder 8"/>
          <p:cNvSpPr>
            <a:spLocks noGrp="1"/>
          </p:cNvSpPr>
          <p:nvPr>
            <p:ph type="body" sz="quarter" idx="10"/>
          </p:nvPr>
        </p:nvSpPr>
        <p:spPr>
          <a:xfrm>
            <a:off x="357567" y="962013"/>
            <a:ext cx="6051397" cy="3698060"/>
          </a:xfrm>
        </p:spPr>
        <p:txBody>
          <a:bodyPr>
            <a:normAutofit fontScale="92500" lnSpcReduction="10000"/>
          </a:bodyPr>
          <a:lstStyle/>
          <a:p>
            <a:r>
              <a:rPr lang="en-US" altLang="en-US" sz="2400" dirty="0"/>
              <a:t>Applications for SSI are </a:t>
            </a:r>
            <a:r>
              <a:rPr lang="en-US" altLang="en-US" sz="2400" u="sng" dirty="0"/>
              <a:t>not</a:t>
            </a:r>
            <a:r>
              <a:rPr lang="en-US" altLang="en-US" sz="2400" dirty="0"/>
              <a:t> available online</a:t>
            </a:r>
          </a:p>
          <a:p>
            <a:r>
              <a:rPr lang="en-US" altLang="en-US" sz="2400" dirty="0"/>
              <a:t>Clients must call Social Security at 1-800-772-1213 to make an appointment</a:t>
            </a:r>
          </a:p>
          <a:p>
            <a:pPr lvl="1">
              <a:buSzPct val="100000"/>
              <a:buFont typeface="Arial" panose="020B0604020202020204" pitchFamily="34" charset="0"/>
              <a:buChar char="•"/>
            </a:pPr>
            <a:r>
              <a:rPr lang="en-US" altLang="en-US" sz="2000" dirty="0"/>
              <a:t>Before the appointment, your clients should complete the application packet they will get in the mail</a:t>
            </a:r>
          </a:p>
          <a:p>
            <a:r>
              <a:rPr lang="en-US" altLang="en-US" sz="2400" dirty="0"/>
              <a:t>At the appointment, your client will need to submit documents to establish eligibility and answer questions</a:t>
            </a:r>
          </a:p>
          <a:p>
            <a:pPr lvl="1">
              <a:buSzPct val="100000"/>
              <a:buFont typeface="Arial" panose="020B0604020202020204" pitchFamily="34" charset="0"/>
              <a:buChar char="•"/>
            </a:pPr>
            <a:r>
              <a:rPr lang="en-US" altLang="en-US" sz="2100" dirty="0"/>
              <a:t>You can go along if your client consents</a:t>
            </a:r>
          </a:p>
          <a:p>
            <a:pPr lvl="1">
              <a:buSzPct val="100000"/>
              <a:buFont typeface="Arial" panose="020B0604020202020204" pitchFamily="34" charset="0"/>
              <a:buChar char="•"/>
            </a:pPr>
            <a:r>
              <a:rPr lang="en-US" altLang="en-US" sz="2100" dirty="0"/>
              <a:t>Be sure to bring necessary documents with you</a:t>
            </a:r>
          </a:p>
        </p:txBody>
      </p:sp>
      <p:pic>
        <p:nvPicPr>
          <p:cNvPr id="3" name="Picture 2">
            <a:extLst>
              <a:ext uri="{FF2B5EF4-FFF2-40B4-BE49-F238E27FC236}">
                <a16:creationId xmlns:a16="http://schemas.microsoft.com/office/drawing/2014/main" id="{7025A699-5C55-4CE7-9A13-FD612418416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667500" y="1045246"/>
            <a:ext cx="2209800" cy="1469136"/>
          </a:xfrm>
          <a:prstGeom prst="rect">
            <a:avLst/>
          </a:prstGeom>
        </p:spPr>
      </p:pic>
    </p:spTree>
    <p:extLst>
      <p:ext uri="{BB962C8B-B14F-4D97-AF65-F5344CB8AC3E}">
        <p14:creationId xmlns:p14="http://schemas.microsoft.com/office/powerpoint/2010/main" val="3014104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59229" y="139879"/>
            <a:ext cx="6600822" cy="680404"/>
          </a:xfrm>
        </p:spPr>
        <p:txBody>
          <a:bodyPr>
            <a:normAutofit/>
          </a:bodyPr>
          <a:lstStyle/>
          <a:p>
            <a:r>
              <a:rPr lang="en-US" sz="2400" dirty="0"/>
              <a:t>Required Documents</a:t>
            </a:r>
          </a:p>
        </p:txBody>
      </p:sp>
      <p:sp>
        <p:nvSpPr>
          <p:cNvPr id="9" name="Text Placeholder 8"/>
          <p:cNvSpPr>
            <a:spLocks noGrp="1"/>
          </p:cNvSpPr>
          <p:nvPr>
            <p:ph type="body" sz="quarter" idx="10"/>
          </p:nvPr>
        </p:nvSpPr>
        <p:spPr>
          <a:xfrm>
            <a:off x="359229" y="979136"/>
            <a:ext cx="6164035" cy="3698060"/>
          </a:xfrm>
        </p:spPr>
        <p:txBody>
          <a:bodyPr>
            <a:normAutofit fontScale="85000" lnSpcReduction="10000"/>
          </a:bodyPr>
          <a:lstStyle/>
          <a:p>
            <a:r>
              <a:rPr lang="en-US" altLang="en-US" sz="2400" dirty="0"/>
              <a:t>Required documents include: </a:t>
            </a:r>
          </a:p>
          <a:p>
            <a:pPr lvl="1">
              <a:buSzPct val="100000"/>
              <a:buFont typeface="Arial" panose="020B0604020202020204" pitchFamily="34" charset="0"/>
              <a:buChar char="•"/>
            </a:pPr>
            <a:r>
              <a:rPr lang="en-US" altLang="en-US" sz="2200" dirty="0"/>
              <a:t>Social Security card/number</a:t>
            </a:r>
          </a:p>
          <a:p>
            <a:pPr lvl="1">
              <a:buSzPct val="100000"/>
              <a:buFont typeface="Arial" panose="020B0604020202020204" pitchFamily="34" charset="0"/>
              <a:buChar char="•"/>
            </a:pPr>
            <a:r>
              <a:rPr lang="en-US" altLang="en-US" sz="2200" dirty="0"/>
              <a:t>Citizenship or Alien Status Record</a:t>
            </a:r>
          </a:p>
          <a:p>
            <a:pPr lvl="1">
              <a:buSzPct val="100000"/>
              <a:buFont typeface="Arial" panose="020B0604020202020204" pitchFamily="34" charset="0"/>
              <a:buChar char="•"/>
            </a:pPr>
            <a:r>
              <a:rPr lang="en-US" altLang="en-US" sz="2200" dirty="0"/>
              <a:t>Proof of age </a:t>
            </a:r>
          </a:p>
          <a:p>
            <a:pPr lvl="2">
              <a:buFont typeface="Courier New" panose="02070309020205020404" pitchFamily="49" charset="0"/>
              <a:buChar char="o"/>
            </a:pPr>
            <a:r>
              <a:rPr lang="en-US" altLang="en-US" sz="2000" dirty="0"/>
              <a:t>If you have already done this when you applied for Social Security you do not need to do so again</a:t>
            </a:r>
          </a:p>
          <a:p>
            <a:pPr lvl="1">
              <a:buSzPct val="100000"/>
              <a:buFont typeface="Arial" panose="020B0604020202020204" pitchFamily="34" charset="0"/>
              <a:buChar char="•"/>
            </a:pPr>
            <a:r>
              <a:rPr lang="en-US" altLang="en-US" sz="2200" dirty="0"/>
              <a:t>Proof of earned and unearned income </a:t>
            </a:r>
          </a:p>
          <a:p>
            <a:pPr lvl="1">
              <a:buSzPct val="100000"/>
              <a:buFont typeface="Arial" panose="020B0604020202020204" pitchFamily="34" charset="0"/>
              <a:buChar char="•"/>
            </a:pPr>
            <a:r>
              <a:rPr lang="en-US" altLang="en-US" sz="2200" dirty="0"/>
              <a:t>Proof of resources</a:t>
            </a:r>
          </a:p>
          <a:p>
            <a:pPr lvl="1">
              <a:buSzPct val="100000"/>
              <a:buFont typeface="Arial" panose="020B0604020202020204" pitchFamily="34" charset="0"/>
              <a:buChar char="•"/>
            </a:pPr>
            <a:r>
              <a:rPr lang="en-US" altLang="en-US" sz="2200" dirty="0"/>
              <a:t>Proof of living arrangement and expenses</a:t>
            </a:r>
          </a:p>
          <a:p>
            <a:pPr lvl="1">
              <a:buSzPct val="100000"/>
              <a:buFont typeface="Arial" panose="020B0604020202020204" pitchFamily="34" charset="0"/>
              <a:buChar char="•"/>
            </a:pPr>
            <a:r>
              <a:rPr lang="en-US" altLang="en-US" sz="2200" dirty="0"/>
              <a:t>If under age 65, proof of disability</a:t>
            </a:r>
          </a:p>
          <a:p>
            <a:pPr lvl="2">
              <a:buFont typeface="Courier New" panose="02070309020205020404" pitchFamily="49" charset="0"/>
              <a:buChar char="o"/>
            </a:pPr>
            <a:r>
              <a:rPr lang="en-US" altLang="en-US" sz="2000" dirty="0"/>
              <a:t>Includes list of medical providers and medical records</a:t>
            </a:r>
          </a:p>
        </p:txBody>
      </p:sp>
      <p:pic>
        <p:nvPicPr>
          <p:cNvPr id="3" name="Picture 2">
            <a:extLst>
              <a:ext uri="{FF2B5EF4-FFF2-40B4-BE49-F238E27FC236}">
                <a16:creationId xmlns:a16="http://schemas.microsoft.com/office/drawing/2014/main" id="{4E9EA976-1407-4AE7-825E-885A7196798C}"/>
              </a:ext>
            </a:extLst>
          </p:cNvPr>
          <p:cNvPicPr>
            <a:picLocks noChangeAspect="1"/>
          </p:cNvPicPr>
          <p:nvPr/>
        </p:nvPicPr>
        <p:blipFill>
          <a:blip r:embed="rId2"/>
          <a:stretch>
            <a:fillRect/>
          </a:stretch>
        </p:blipFill>
        <p:spPr>
          <a:xfrm>
            <a:off x="6523264" y="1362620"/>
            <a:ext cx="2270488" cy="2270488"/>
          </a:xfrm>
          <a:prstGeom prst="rect">
            <a:avLst/>
          </a:prstGeom>
        </p:spPr>
      </p:pic>
    </p:spTree>
    <p:extLst>
      <p:ext uri="{BB962C8B-B14F-4D97-AF65-F5344CB8AC3E}">
        <p14:creationId xmlns:p14="http://schemas.microsoft.com/office/powerpoint/2010/main" val="1880403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SSI Methodologies</a:t>
            </a:r>
          </a:p>
        </p:txBody>
      </p:sp>
      <p:sp>
        <p:nvSpPr>
          <p:cNvPr id="9" name="Text Placeholder 8"/>
          <p:cNvSpPr>
            <a:spLocks noGrp="1"/>
          </p:cNvSpPr>
          <p:nvPr>
            <p:ph type="body" sz="quarter" idx="10"/>
          </p:nvPr>
        </p:nvSpPr>
        <p:spPr>
          <a:xfrm>
            <a:off x="342576" y="827219"/>
            <a:ext cx="8556495" cy="3948913"/>
          </a:xfrm>
        </p:spPr>
        <p:txBody>
          <a:bodyPr>
            <a:normAutofit/>
          </a:bodyPr>
          <a:lstStyle/>
          <a:p>
            <a:pPr>
              <a:lnSpc>
                <a:spcPct val="110000"/>
              </a:lnSpc>
              <a:spcBef>
                <a:spcPts val="0"/>
              </a:spcBef>
            </a:pPr>
            <a:r>
              <a:rPr lang="en-US" altLang="en-US" sz="2100" dirty="0"/>
              <a:t>Many other public benefits use SSI methods of evaluating eligibility</a:t>
            </a:r>
          </a:p>
          <a:p>
            <a:pPr lvl="1">
              <a:lnSpc>
                <a:spcPct val="110000"/>
              </a:lnSpc>
              <a:spcBef>
                <a:spcPts val="0"/>
              </a:spcBef>
              <a:buSzPct val="100000"/>
              <a:buFont typeface="Arial" panose="020B0604020202020204" pitchFamily="34" charset="0"/>
              <a:buChar char="•"/>
            </a:pPr>
            <a:r>
              <a:rPr lang="en-US" altLang="en-US" sz="1700" dirty="0"/>
              <a:t>Medicaid </a:t>
            </a:r>
          </a:p>
          <a:p>
            <a:pPr lvl="1">
              <a:lnSpc>
                <a:spcPct val="110000"/>
              </a:lnSpc>
              <a:spcBef>
                <a:spcPts val="0"/>
              </a:spcBef>
              <a:buSzPct val="100000"/>
              <a:buFont typeface="Arial" panose="020B0604020202020204" pitchFamily="34" charset="0"/>
              <a:buChar char="•"/>
            </a:pPr>
            <a:r>
              <a:rPr lang="en-US" altLang="en-US" sz="1700" dirty="0"/>
              <a:t>Medicare Savings Programs (QMB, SLMB, and QI) </a:t>
            </a:r>
          </a:p>
          <a:p>
            <a:pPr lvl="1">
              <a:lnSpc>
                <a:spcPct val="110000"/>
              </a:lnSpc>
              <a:spcBef>
                <a:spcPts val="0"/>
              </a:spcBef>
              <a:buSzPct val="100000"/>
              <a:buFont typeface="Arial" panose="020B0604020202020204" pitchFamily="34" charset="0"/>
              <a:buChar char="•"/>
            </a:pPr>
            <a:r>
              <a:rPr lang="en-US" altLang="en-US" sz="1700" dirty="0"/>
              <a:t>Part D Low-Income Subsidy (LIS), or Extra Help Program</a:t>
            </a:r>
          </a:p>
          <a:p>
            <a:pPr>
              <a:lnSpc>
                <a:spcPct val="110000"/>
              </a:lnSpc>
              <a:spcBef>
                <a:spcPts val="0"/>
              </a:spcBef>
            </a:pPr>
            <a:r>
              <a:rPr lang="en-US" altLang="en-US" sz="2100" dirty="0"/>
              <a:t>Rules for defining and counting income and resources are used as a baseline</a:t>
            </a:r>
          </a:p>
          <a:p>
            <a:pPr>
              <a:lnSpc>
                <a:spcPct val="110000"/>
              </a:lnSpc>
              <a:spcBef>
                <a:spcPts val="0"/>
              </a:spcBef>
            </a:pPr>
            <a:r>
              <a:rPr lang="en-US" altLang="en-US" sz="2100" dirty="0"/>
              <a:t>States may adopt “less restrictive” rules for Medicaid than those used to determine SSI eligibility</a:t>
            </a:r>
          </a:p>
          <a:p>
            <a:pPr lvl="1">
              <a:lnSpc>
                <a:spcPct val="110000"/>
              </a:lnSpc>
              <a:spcBef>
                <a:spcPts val="0"/>
              </a:spcBef>
              <a:buSzPct val="100000"/>
              <a:buFont typeface="Arial" panose="020B0604020202020204" pitchFamily="34" charset="0"/>
              <a:buChar char="•"/>
            </a:pPr>
            <a:r>
              <a:rPr lang="en-US" altLang="en-US" sz="1700" dirty="0"/>
              <a:t>Many states use higher Medicaid or Medicare Savings Program income or resource disregards</a:t>
            </a:r>
          </a:p>
          <a:p>
            <a:pPr lvl="1">
              <a:lnSpc>
                <a:spcPct val="110000"/>
              </a:lnSpc>
              <a:spcBef>
                <a:spcPts val="0"/>
              </a:spcBef>
              <a:buSzPct val="100000"/>
              <a:buFont typeface="Arial" panose="020B0604020202020204" pitchFamily="34" charset="0"/>
              <a:buChar char="•"/>
            </a:pPr>
            <a:r>
              <a:rPr lang="en-US" altLang="en-US" sz="1700" dirty="0"/>
              <a:t>Social Security no longer counts in-kind support and maintenance (ISM) as income when determining LIS/Extra Help eligibility</a:t>
            </a:r>
          </a:p>
        </p:txBody>
      </p:sp>
    </p:spTree>
    <p:extLst>
      <p:ext uri="{BB962C8B-B14F-4D97-AF65-F5344CB8AC3E}">
        <p14:creationId xmlns:p14="http://schemas.microsoft.com/office/powerpoint/2010/main" val="2112215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SSI &amp; the Part D Low Income Subsidy</a:t>
            </a:r>
          </a:p>
        </p:txBody>
      </p:sp>
      <p:sp>
        <p:nvSpPr>
          <p:cNvPr id="9" name="Text Placeholder 8"/>
          <p:cNvSpPr>
            <a:spLocks noGrp="1"/>
          </p:cNvSpPr>
          <p:nvPr>
            <p:ph type="body" sz="quarter" idx="10"/>
          </p:nvPr>
        </p:nvSpPr>
        <p:spPr>
          <a:xfrm>
            <a:off x="342577" y="827219"/>
            <a:ext cx="4800924" cy="3827533"/>
          </a:xfrm>
        </p:spPr>
        <p:txBody>
          <a:bodyPr>
            <a:normAutofit/>
          </a:bodyPr>
          <a:lstStyle/>
          <a:p>
            <a:r>
              <a:rPr lang="en-US" altLang="en-US" sz="2000" dirty="0"/>
              <a:t>Your clients with SSI are “deemed” eligible for LIS/Extra Help</a:t>
            </a:r>
          </a:p>
          <a:p>
            <a:pPr marL="630238" lvl="2" indent="-236538">
              <a:buFont typeface="Arial" charset="0"/>
              <a:buChar char="•"/>
            </a:pPr>
            <a:r>
              <a:rPr lang="en-US" altLang="en-US" sz="1800" dirty="0"/>
              <a:t>They do not need to apply for LIS; automatically get it</a:t>
            </a:r>
          </a:p>
          <a:p>
            <a:pPr marL="630238" lvl="2" indent="-236538">
              <a:buFont typeface="Arial" charset="0"/>
              <a:buChar char="•"/>
            </a:pPr>
            <a:r>
              <a:rPr lang="en-US" altLang="en-US" sz="1800" dirty="0"/>
              <a:t>If they do </a:t>
            </a:r>
            <a:r>
              <a:rPr lang="en-US" altLang="en-US" sz="1800" u="sng" dirty="0"/>
              <a:t>not</a:t>
            </a:r>
            <a:r>
              <a:rPr lang="en-US" altLang="en-US" sz="1800" dirty="0"/>
              <a:t> select a Part D Medicare drug plan on their own they will be enrolled (randomly) into a plan by Medicare </a:t>
            </a:r>
          </a:p>
          <a:p>
            <a:pPr marL="630238" lvl="2" indent="-236538">
              <a:buFont typeface="Arial" charset="0"/>
              <a:buChar char="•"/>
            </a:pPr>
            <a:r>
              <a:rPr lang="en-US" altLang="en-US" sz="1800" dirty="0"/>
              <a:t>They can always change to another Part D plan at any time</a:t>
            </a:r>
          </a:p>
          <a:p>
            <a:pPr marL="630238" lvl="2" indent="-236538">
              <a:buFont typeface="Arial" charset="0"/>
              <a:buChar char="•"/>
            </a:pPr>
            <a:r>
              <a:rPr lang="en-US" altLang="en-US" sz="1800" dirty="0"/>
              <a:t>Plan is effective the first day of the month after enrollment</a:t>
            </a:r>
          </a:p>
        </p:txBody>
      </p:sp>
      <p:pic>
        <p:nvPicPr>
          <p:cNvPr id="2" name="Picture 1"/>
          <p:cNvPicPr>
            <a:picLocks noChangeAspect="1"/>
          </p:cNvPicPr>
          <p:nvPr/>
        </p:nvPicPr>
        <p:blipFill>
          <a:blip r:embed="rId2"/>
          <a:stretch>
            <a:fillRect/>
          </a:stretch>
        </p:blipFill>
        <p:spPr>
          <a:xfrm>
            <a:off x="5878989" y="1497451"/>
            <a:ext cx="2387875" cy="2160148"/>
          </a:xfrm>
          <a:prstGeom prst="rect">
            <a:avLst/>
          </a:prstGeom>
        </p:spPr>
      </p:pic>
    </p:spTree>
    <p:extLst>
      <p:ext uri="{BB962C8B-B14F-4D97-AF65-F5344CB8AC3E}">
        <p14:creationId xmlns:p14="http://schemas.microsoft.com/office/powerpoint/2010/main" val="34216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SSI &amp; Medicaid</a:t>
            </a:r>
          </a:p>
        </p:txBody>
      </p:sp>
      <p:sp>
        <p:nvSpPr>
          <p:cNvPr id="9" name="Text Placeholder 8"/>
          <p:cNvSpPr>
            <a:spLocks noGrp="1"/>
          </p:cNvSpPr>
          <p:nvPr>
            <p:ph type="body" sz="quarter" idx="10"/>
          </p:nvPr>
        </p:nvSpPr>
        <p:spPr>
          <a:xfrm>
            <a:off x="228600" y="898071"/>
            <a:ext cx="7586133" cy="3764628"/>
          </a:xfrm>
        </p:spPr>
        <p:txBody>
          <a:bodyPr>
            <a:normAutofit/>
          </a:bodyPr>
          <a:lstStyle/>
          <a:p>
            <a:r>
              <a:rPr lang="en-US" altLang="en-US" sz="2200" dirty="0"/>
              <a:t>In most states (sometimes called “1634 states”), people with SSI get Medicaid automatically</a:t>
            </a:r>
          </a:p>
          <a:p>
            <a:pPr marL="693738" lvl="2" indent="-236538">
              <a:buFont typeface="Arial" charset="0"/>
              <a:buChar char="•"/>
            </a:pPr>
            <a:r>
              <a:rPr lang="en-US" altLang="en-US" sz="1900" dirty="0"/>
              <a:t>They do </a:t>
            </a:r>
            <a:r>
              <a:rPr lang="en-US" altLang="en-US" sz="1900" u="sng" dirty="0"/>
              <a:t>not</a:t>
            </a:r>
            <a:r>
              <a:rPr lang="en-US" altLang="en-US" sz="1900" dirty="0"/>
              <a:t> need to apply for Medicaid separately </a:t>
            </a:r>
          </a:p>
          <a:p>
            <a:pPr marL="257175" lvl="2">
              <a:buFont typeface="Wingdings" charset="2"/>
              <a:buChar char="§"/>
            </a:pPr>
            <a:r>
              <a:rPr lang="en-US" altLang="en-US" sz="2200" dirty="0"/>
              <a:t>In a few states (called “209(b) states”), Medicaid eligibility rules are stricter than SSI rules</a:t>
            </a:r>
          </a:p>
          <a:p>
            <a:pPr marL="693738" lvl="2" indent="-236538">
              <a:buFont typeface="Arial" charset="0"/>
              <a:buChar char="•"/>
            </a:pPr>
            <a:r>
              <a:rPr lang="en-US" altLang="en-US" sz="1900" dirty="0"/>
              <a:t>People with SSI in these states </a:t>
            </a:r>
            <a:r>
              <a:rPr lang="en-US" altLang="en-US" sz="1900" i="1" dirty="0"/>
              <a:t>must</a:t>
            </a:r>
            <a:r>
              <a:rPr lang="en-US" altLang="en-US" sz="1900" dirty="0"/>
              <a:t> apply for Medicaid through the state Medicaid eligibility determination process</a:t>
            </a:r>
          </a:p>
          <a:p>
            <a:pPr marL="693738" lvl="2" indent="-236538">
              <a:buFont typeface="Arial" charset="0"/>
              <a:buChar char="•"/>
            </a:pPr>
            <a:r>
              <a:rPr lang="en-US" altLang="en-US" sz="1900" dirty="0"/>
              <a:t>Find list of 209(b) states at </a:t>
            </a:r>
            <a:r>
              <a:rPr lang="en-US" altLang="en-US" sz="1900" dirty="0">
                <a:hlinkClick r:id="rId2"/>
              </a:rPr>
              <a:t>https://secure.ssa.gov/poms.nsf/lnx/0501715010</a:t>
            </a:r>
            <a:r>
              <a:rPr lang="en-US" altLang="en-US" sz="1900" dirty="0"/>
              <a:t> </a:t>
            </a:r>
          </a:p>
          <a:p>
            <a:pPr marL="0" indent="0">
              <a:buNone/>
            </a:pPr>
            <a:endParaRPr lang="en-US" sz="2400" dirty="0">
              <a:latin typeface="Franklin Gothic Book" charset="0"/>
              <a:cs typeface="Franklin Gothic Book" charset="0"/>
            </a:endParaRPr>
          </a:p>
        </p:txBody>
      </p:sp>
    </p:spTree>
    <p:extLst>
      <p:ext uri="{BB962C8B-B14F-4D97-AF65-F5344CB8AC3E}">
        <p14:creationId xmlns:p14="http://schemas.microsoft.com/office/powerpoint/2010/main" val="1524640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SSI &amp; SNAP (Food Stamps)</a:t>
            </a:r>
          </a:p>
        </p:txBody>
      </p:sp>
      <p:sp>
        <p:nvSpPr>
          <p:cNvPr id="9" name="Text Placeholder 8"/>
          <p:cNvSpPr>
            <a:spLocks noGrp="1"/>
          </p:cNvSpPr>
          <p:nvPr>
            <p:ph type="body" sz="quarter" idx="10"/>
          </p:nvPr>
        </p:nvSpPr>
        <p:spPr>
          <a:xfrm>
            <a:off x="277587" y="954861"/>
            <a:ext cx="5886450" cy="3744139"/>
          </a:xfrm>
        </p:spPr>
        <p:txBody>
          <a:bodyPr>
            <a:noAutofit/>
          </a:bodyPr>
          <a:lstStyle/>
          <a:p>
            <a:pPr marL="342900" lvl="1" indent="-342900">
              <a:spcBef>
                <a:spcPts val="0"/>
              </a:spcBef>
              <a:buSzPct val="100000"/>
              <a:buFont typeface="Wingdings" panose="05000000000000000000" pitchFamily="2" charset="2"/>
              <a:buChar char="§"/>
            </a:pPr>
            <a:r>
              <a:rPr lang="en-US" altLang="en-US" sz="1900" dirty="0"/>
              <a:t>Social Security tells all applicants for SSI about SNAP</a:t>
            </a:r>
          </a:p>
          <a:p>
            <a:pPr marL="342900" lvl="1" indent="-342900">
              <a:spcBef>
                <a:spcPts val="0"/>
              </a:spcBef>
              <a:buSzPct val="100000"/>
              <a:buFont typeface="Wingdings" panose="05000000000000000000" pitchFamily="2" charset="2"/>
              <a:buChar char="§"/>
            </a:pPr>
            <a:r>
              <a:rPr lang="en-US" altLang="en-US" sz="1900" dirty="0"/>
              <a:t>SSI applicants may start a SNAP application at the same time they apply for SSI or when they recertify their SSI eligibility</a:t>
            </a:r>
          </a:p>
          <a:p>
            <a:pPr marL="342900" lvl="1" indent="-342900">
              <a:spcBef>
                <a:spcPts val="0"/>
              </a:spcBef>
              <a:buSzPct val="100000"/>
              <a:buFont typeface="Wingdings" panose="05000000000000000000" pitchFamily="2" charset="2"/>
              <a:buChar char="§"/>
            </a:pPr>
            <a:r>
              <a:rPr lang="en-US" altLang="en-US" sz="1900" dirty="0"/>
              <a:t>Social Security forwards the SNAP application to the state SNAP eligibility office </a:t>
            </a:r>
          </a:p>
          <a:p>
            <a:pPr marL="342900" lvl="1" indent="-342900">
              <a:spcBef>
                <a:spcPts val="0"/>
              </a:spcBef>
              <a:buSzPct val="100000"/>
              <a:buFont typeface="Wingdings" panose="05000000000000000000" pitchFamily="2" charset="2"/>
              <a:buChar char="§"/>
            </a:pPr>
            <a:r>
              <a:rPr lang="en-US" altLang="en-US" sz="1900" dirty="0"/>
              <a:t>The SNAP office processes the SNAP application and decides how much – if any – SNAP benefits to award</a:t>
            </a:r>
          </a:p>
          <a:p>
            <a:pPr marL="342900" lvl="1" indent="-342900">
              <a:spcBef>
                <a:spcPts val="0"/>
              </a:spcBef>
              <a:buSzPct val="100000"/>
              <a:buFont typeface="Wingdings" panose="05000000000000000000" pitchFamily="2" charset="2"/>
              <a:buChar char="§"/>
            </a:pPr>
            <a:r>
              <a:rPr lang="en-US" altLang="en-US" sz="1900" dirty="0"/>
              <a:t>By answering additional questions, your clients may get higher income deductions </a:t>
            </a:r>
            <a:r>
              <a:rPr lang="en-US" altLang="en-US" sz="1900" i="1" dirty="0"/>
              <a:t>and</a:t>
            </a:r>
            <a:r>
              <a:rPr lang="en-US" altLang="en-US" sz="1900" dirty="0"/>
              <a:t> a higher SNAP benefit</a:t>
            </a:r>
          </a:p>
        </p:txBody>
      </p:sp>
      <p:pic>
        <p:nvPicPr>
          <p:cNvPr id="3" name="Picture 2">
            <a:extLst>
              <a:ext uri="{FF2B5EF4-FFF2-40B4-BE49-F238E27FC236}">
                <a16:creationId xmlns:a16="http://schemas.microsoft.com/office/drawing/2014/main" id="{44DCC388-CB02-400A-9093-C9B62E1995F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164037" y="1651579"/>
            <a:ext cx="2617145" cy="1744763"/>
          </a:xfrm>
          <a:prstGeom prst="rect">
            <a:avLst/>
          </a:prstGeom>
        </p:spPr>
      </p:pic>
    </p:spTree>
    <p:extLst>
      <p:ext uri="{BB962C8B-B14F-4D97-AF65-F5344CB8AC3E}">
        <p14:creationId xmlns:p14="http://schemas.microsoft.com/office/powerpoint/2010/main" val="2119951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What We’ll Cover</a:t>
            </a:r>
          </a:p>
        </p:txBody>
      </p:sp>
      <p:sp>
        <p:nvSpPr>
          <p:cNvPr id="9" name="Text Placeholder 8"/>
          <p:cNvSpPr>
            <a:spLocks noGrp="1"/>
          </p:cNvSpPr>
          <p:nvPr>
            <p:ph type="body" sz="quarter" idx="10"/>
          </p:nvPr>
        </p:nvSpPr>
        <p:spPr>
          <a:xfrm>
            <a:off x="342576" y="1019596"/>
            <a:ext cx="7315525" cy="3665692"/>
          </a:xfrm>
        </p:spPr>
        <p:txBody>
          <a:bodyPr>
            <a:normAutofit lnSpcReduction="10000"/>
          </a:bodyPr>
          <a:lstStyle/>
          <a:p>
            <a:r>
              <a:rPr lang="en-US" altLang="en-US" sz="2400" dirty="0"/>
              <a:t>What is SSI?</a:t>
            </a:r>
          </a:p>
          <a:p>
            <a:pPr lvl="1">
              <a:buSzPct val="100000"/>
              <a:buFont typeface="Arial" panose="020B0604020202020204" pitchFamily="34" charset="0"/>
              <a:buChar char="•"/>
            </a:pPr>
            <a:r>
              <a:rPr lang="en-US" altLang="en-US" sz="2200" dirty="0"/>
              <a:t>Brief History and Background</a:t>
            </a:r>
          </a:p>
          <a:p>
            <a:pPr lvl="1">
              <a:buSzPct val="100000"/>
              <a:buFont typeface="Arial" panose="020B0604020202020204" pitchFamily="34" charset="0"/>
              <a:buChar char="•"/>
            </a:pPr>
            <a:r>
              <a:rPr lang="en-US" altLang="en-US" sz="2200" dirty="0"/>
              <a:t>Stats and Facts</a:t>
            </a:r>
          </a:p>
          <a:p>
            <a:r>
              <a:rPr lang="en-US" altLang="en-US" sz="2400" dirty="0"/>
              <a:t>How It Works</a:t>
            </a:r>
          </a:p>
          <a:p>
            <a:pPr lvl="1">
              <a:buSzPct val="100000"/>
              <a:buFont typeface="Arial" panose="020B0604020202020204" pitchFamily="34" charset="0"/>
              <a:buChar char="•"/>
            </a:pPr>
            <a:r>
              <a:rPr lang="en-US" altLang="en-US" sz="2200" dirty="0"/>
              <a:t>Eligibility Rules</a:t>
            </a:r>
          </a:p>
          <a:p>
            <a:pPr lvl="1">
              <a:buSzPct val="100000"/>
              <a:buFont typeface="Arial" panose="020B0604020202020204" pitchFamily="34" charset="0"/>
              <a:buChar char="•"/>
            </a:pPr>
            <a:r>
              <a:rPr lang="en-US" altLang="en-US" sz="2200" dirty="0"/>
              <a:t>How Your Clients Can Apply</a:t>
            </a:r>
          </a:p>
          <a:p>
            <a:pPr lvl="1">
              <a:buSzPct val="100000"/>
              <a:buFont typeface="Arial" panose="020B0604020202020204" pitchFamily="34" charset="0"/>
              <a:buChar char="•"/>
            </a:pPr>
            <a:r>
              <a:rPr lang="en-US" altLang="en-US" sz="2200" dirty="0"/>
              <a:t>What Your Eligible Clients Receive </a:t>
            </a:r>
          </a:p>
          <a:p>
            <a:r>
              <a:rPr lang="en-US" altLang="en-US" sz="2400" dirty="0"/>
              <a:t>Relationship to Other Public Benefits </a:t>
            </a:r>
          </a:p>
          <a:p>
            <a:r>
              <a:rPr lang="en-US" altLang="en-US" sz="2400" dirty="0"/>
              <a:t>Resources</a:t>
            </a:r>
            <a:endParaRPr lang="en-US" altLang="en-US" sz="2200" dirty="0"/>
          </a:p>
          <a:p>
            <a:pPr marL="0" indent="0">
              <a:buNone/>
            </a:pPr>
            <a:endParaRPr lang="en-US" dirty="0"/>
          </a:p>
        </p:txBody>
      </p:sp>
      <p:pic>
        <p:nvPicPr>
          <p:cNvPr id="2" name="Picture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746249" y="1254266"/>
            <a:ext cx="2811082" cy="1875350"/>
          </a:xfrm>
          <a:prstGeom prst="rect">
            <a:avLst/>
          </a:prstGeom>
        </p:spPr>
      </p:pic>
    </p:spTree>
    <p:extLst>
      <p:ext uri="{BB962C8B-B14F-4D97-AF65-F5344CB8AC3E}">
        <p14:creationId xmlns:p14="http://schemas.microsoft.com/office/powerpoint/2010/main" val="1468655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SSI &amp; SNAP (cont.)</a:t>
            </a:r>
          </a:p>
        </p:txBody>
      </p:sp>
      <p:sp>
        <p:nvSpPr>
          <p:cNvPr id="9" name="Text Placeholder 8"/>
          <p:cNvSpPr>
            <a:spLocks noGrp="1"/>
          </p:cNvSpPr>
          <p:nvPr>
            <p:ph type="body" sz="quarter" idx="10"/>
          </p:nvPr>
        </p:nvSpPr>
        <p:spPr>
          <a:xfrm>
            <a:off x="342576" y="954861"/>
            <a:ext cx="8344227" cy="3827533"/>
          </a:xfrm>
        </p:spPr>
        <p:txBody>
          <a:bodyPr>
            <a:normAutofit lnSpcReduction="10000"/>
          </a:bodyPr>
          <a:lstStyle/>
          <a:p>
            <a:r>
              <a:rPr lang="en-US" altLang="en-US" sz="2400" dirty="0"/>
              <a:t>One state – CA  - “cashes out” SNAP</a:t>
            </a:r>
          </a:p>
          <a:p>
            <a:pPr marL="693738" lvl="2" indent="-236538">
              <a:buFont typeface="Arial" charset="0"/>
              <a:buChar char="•"/>
            </a:pPr>
            <a:r>
              <a:rPr lang="en-US" altLang="en-US" sz="2200" dirty="0"/>
              <a:t>People with SSI in cash-out states do not get SNAP</a:t>
            </a:r>
          </a:p>
          <a:p>
            <a:pPr marL="693738" lvl="2" indent="-236538">
              <a:buFont typeface="Arial" charset="0"/>
              <a:buChar char="•"/>
            </a:pPr>
            <a:r>
              <a:rPr lang="en-US" altLang="en-US" sz="2200" dirty="0"/>
              <a:t>Instead, the state adds a lump sum onto the SSI benefit</a:t>
            </a:r>
          </a:p>
          <a:p>
            <a:pPr marL="346075" lvl="1" indent="-346075">
              <a:buSzPct val="100000"/>
              <a:buFont typeface="Wingdings" panose="05000000000000000000" pitchFamily="2" charset="2"/>
              <a:buChar char="§"/>
            </a:pPr>
            <a:r>
              <a:rPr lang="en-US" altLang="en-US" dirty="0"/>
              <a:t>Several states run “Combined Application Projects” (SSI-CAP) demonstrations:</a:t>
            </a:r>
          </a:p>
          <a:p>
            <a:pPr marL="693738" lvl="2" indent="-236538">
              <a:buFont typeface="Arial" charset="0"/>
              <a:buChar char="•"/>
            </a:pPr>
            <a:r>
              <a:rPr lang="en-US" altLang="en-US" sz="2200" dirty="0"/>
              <a:t>Designed to simplify SNAP enrollment for SSI recipients using data from SSI application – need only answer few additional questions</a:t>
            </a:r>
          </a:p>
          <a:p>
            <a:pPr marL="693738" lvl="2" indent="-236538">
              <a:buFont typeface="Arial" charset="0"/>
              <a:buChar char="•"/>
            </a:pPr>
            <a:r>
              <a:rPr lang="en-US" altLang="en-US" sz="2200" dirty="0"/>
              <a:t>Generally for 1-person elderly SSI households (“pure SSI households”)</a:t>
            </a:r>
          </a:p>
          <a:p>
            <a:pPr marL="0" indent="0">
              <a:buNone/>
            </a:pPr>
            <a:endParaRPr lang="en-US" sz="2400" dirty="0">
              <a:latin typeface="Franklin Gothic Book" charset="0"/>
              <a:cs typeface="Franklin Gothic Book" charset="0"/>
            </a:endParaRPr>
          </a:p>
        </p:txBody>
      </p:sp>
    </p:spTree>
    <p:extLst>
      <p:ext uri="{BB962C8B-B14F-4D97-AF65-F5344CB8AC3E}">
        <p14:creationId xmlns:p14="http://schemas.microsoft.com/office/powerpoint/2010/main" val="1917593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Resources</a:t>
            </a:r>
          </a:p>
        </p:txBody>
      </p:sp>
      <p:sp>
        <p:nvSpPr>
          <p:cNvPr id="9" name="Text Placeholder 8"/>
          <p:cNvSpPr>
            <a:spLocks noGrp="1"/>
          </p:cNvSpPr>
          <p:nvPr>
            <p:ph type="body" sz="quarter" idx="10"/>
          </p:nvPr>
        </p:nvSpPr>
        <p:spPr>
          <a:xfrm>
            <a:off x="236764" y="946768"/>
            <a:ext cx="8801100" cy="3981282"/>
          </a:xfrm>
        </p:spPr>
        <p:txBody>
          <a:bodyPr>
            <a:normAutofit/>
          </a:bodyPr>
          <a:lstStyle/>
          <a:p>
            <a:pPr>
              <a:lnSpc>
                <a:spcPct val="120000"/>
              </a:lnSpc>
              <a:spcBef>
                <a:spcPts val="0"/>
              </a:spcBef>
              <a:buFont typeface="Wingdings" panose="05000000000000000000" pitchFamily="2" charset="2"/>
              <a:buChar char="§"/>
            </a:pPr>
            <a:r>
              <a:rPr lang="en-US" altLang="en-US" sz="1900" i="1" dirty="0"/>
              <a:t>Understanding SSI</a:t>
            </a:r>
            <a:r>
              <a:rPr lang="en-US" altLang="en-US" sz="1900" dirty="0"/>
              <a:t> (Social Security Administration) at: </a:t>
            </a:r>
            <a:r>
              <a:rPr lang="en-US" altLang="en-US" sz="1900" dirty="0">
                <a:hlinkClick r:id="rId2"/>
              </a:rPr>
              <a:t>http://www.ssa.gov/ssi/text-understanding-ssi.htm</a:t>
            </a:r>
            <a:r>
              <a:rPr lang="en-US" altLang="en-US" sz="1900" dirty="0"/>
              <a:t> </a:t>
            </a:r>
          </a:p>
          <a:p>
            <a:pPr>
              <a:lnSpc>
                <a:spcPct val="120000"/>
              </a:lnSpc>
              <a:spcBef>
                <a:spcPts val="0"/>
              </a:spcBef>
              <a:buFont typeface="Wingdings" panose="05000000000000000000" pitchFamily="2" charset="2"/>
              <a:buChar char="§"/>
            </a:pPr>
            <a:r>
              <a:rPr lang="en-US" altLang="en-US" sz="1900" dirty="0"/>
              <a:t>Program Operations Manual System (POMS) on SSI (the rules, from SSA) at: </a:t>
            </a:r>
            <a:r>
              <a:rPr lang="en-US" altLang="en-US" sz="1750" dirty="0">
                <a:hlinkClick r:id="rId3"/>
              </a:rPr>
              <a:t>https://secure.ssa.gov/apps10/poms.nsf/chapterlist!openview&amp;restricttocategory=05</a:t>
            </a:r>
            <a:r>
              <a:rPr lang="en-US" altLang="en-US" sz="1750" dirty="0"/>
              <a:t> </a:t>
            </a:r>
          </a:p>
          <a:p>
            <a:pPr>
              <a:lnSpc>
                <a:spcPct val="120000"/>
              </a:lnSpc>
              <a:spcBef>
                <a:spcPts val="0"/>
              </a:spcBef>
              <a:buFont typeface="Wingdings" panose="05000000000000000000" pitchFamily="2" charset="2"/>
              <a:buChar char="§"/>
            </a:pPr>
            <a:r>
              <a:rPr lang="en-US" altLang="en-US" sz="1900" dirty="0"/>
              <a:t>Social Security Act on SSI (the law) at:  </a:t>
            </a:r>
            <a:r>
              <a:rPr lang="en-US" altLang="en-US" sz="1900" dirty="0">
                <a:hlinkClick r:id="rId4"/>
              </a:rPr>
              <a:t>http://www.ssa.gov/OP_Home/ssact/title16b/1600.htm</a:t>
            </a:r>
            <a:endParaRPr lang="en-US" altLang="en-US" sz="1900" dirty="0"/>
          </a:p>
          <a:p>
            <a:pPr>
              <a:lnSpc>
                <a:spcPct val="120000"/>
              </a:lnSpc>
              <a:spcBef>
                <a:spcPts val="0"/>
              </a:spcBef>
              <a:buFont typeface="Wingdings" panose="05000000000000000000" pitchFamily="2" charset="2"/>
              <a:buChar char="§"/>
            </a:pPr>
            <a:r>
              <a:rPr lang="en-US" altLang="en-US" sz="1900" dirty="0"/>
              <a:t>Screen your clients for eligibility on </a:t>
            </a:r>
            <a:r>
              <a:rPr lang="en-US" altLang="en-US" sz="1900" dirty="0" err="1"/>
              <a:t>BenefitsCheckUp</a:t>
            </a:r>
            <a:r>
              <a:rPr lang="en-US" altLang="en-US" sz="1900" dirty="0"/>
              <a:t>® at: </a:t>
            </a:r>
            <a:r>
              <a:rPr lang="en-US" altLang="en-US" sz="1900" dirty="0">
                <a:hlinkClick r:id="rId5"/>
              </a:rPr>
              <a:t>www.BenefitsCheckUp.org</a:t>
            </a:r>
            <a:r>
              <a:rPr lang="en-US" altLang="en-US" sz="1900" dirty="0"/>
              <a:t>  </a:t>
            </a:r>
          </a:p>
        </p:txBody>
      </p:sp>
    </p:spTree>
    <p:extLst>
      <p:ext uri="{BB962C8B-B14F-4D97-AF65-F5344CB8AC3E}">
        <p14:creationId xmlns:p14="http://schemas.microsoft.com/office/powerpoint/2010/main" val="1267319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Thank You!</a:t>
            </a:r>
          </a:p>
        </p:txBody>
      </p:sp>
      <p:sp>
        <p:nvSpPr>
          <p:cNvPr id="9" name="Text Placeholder 8"/>
          <p:cNvSpPr>
            <a:spLocks noGrp="1"/>
          </p:cNvSpPr>
          <p:nvPr>
            <p:ph type="body" sz="quarter" idx="10"/>
          </p:nvPr>
        </p:nvSpPr>
        <p:spPr>
          <a:xfrm>
            <a:off x="342576" y="1011504"/>
            <a:ext cx="8558663" cy="3633324"/>
          </a:xfrm>
        </p:spPr>
        <p:txBody>
          <a:bodyPr>
            <a:noAutofit/>
          </a:bodyPr>
          <a:lstStyle/>
          <a:p>
            <a:pPr>
              <a:buFont typeface="Wingdings" pitchFamily="2" charset="2"/>
              <a:buChar char="§"/>
            </a:pPr>
            <a:r>
              <a:rPr lang="en-US" altLang="en-US" sz="2200" dirty="0">
                <a:ea typeface="Franklin Gothic Book" pitchFamily="34" charset="0"/>
              </a:rPr>
              <a:t>Thank you for participating in the Benefits 101 Series from the Center for Benefits Access at NCOA</a:t>
            </a:r>
          </a:p>
          <a:p>
            <a:pPr>
              <a:buFont typeface="Wingdings" pitchFamily="2" charset="2"/>
              <a:buChar char="§"/>
            </a:pPr>
            <a:r>
              <a:rPr lang="en-US" altLang="en-US" sz="2200" dirty="0">
                <a:ea typeface="Franklin Gothic Book" pitchFamily="34" charset="0"/>
              </a:rPr>
              <a:t>Learn more about us at:</a:t>
            </a:r>
          </a:p>
          <a:p>
            <a:pPr lvl="1">
              <a:buFont typeface="Arial" charset="0"/>
              <a:buNone/>
            </a:pPr>
            <a:r>
              <a:rPr lang="en-US" altLang="en-US" sz="2200" dirty="0">
                <a:ea typeface="Franklin Gothic Book" pitchFamily="34" charset="0"/>
                <a:hlinkClick r:id="rId2"/>
              </a:rPr>
              <a:t>www.ncoa.org/centerforbenefits</a:t>
            </a:r>
            <a:r>
              <a:rPr lang="en-US" altLang="en-US" sz="2200" dirty="0">
                <a:ea typeface="Franklin Gothic Book" pitchFamily="34" charset="0"/>
              </a:rPr>
              <a:t>  </a:t>
            </a:r>
          </a:p>
          <a:p>
            <a:pPr>
              <a:buFont typeface="Wingdings" pitchFamily="2" charset="2"/>
              <a:buChar char="§"/>
            </a:pPr>
            <a:r>
              <a:rPr lang="en-US" altLang="en-US" sz="2200" dirty="0">
                <a:ea typeface="Franklin Gothic Book" pitchFamily="34" charset="0"/>
              </a:rPr>
              <a:t>Find other Benefits 101 resources at: </a:t>
            </a:r>
            <a:r>
              <a:rPr lang="en-US" altLang="en-US" sz="2200" dirty="0">
                <a:ea typeface="Franklin Gothic Book" pitchFamily="34" charset="0"/>
                <a:hlinkClick r:id="rId3"/>
              </a:rPr>
              <a:t>www.ncoa.org/resources</a:t>
            </a:r>
            <a:r>
              <a:rPr lang="en-US" altLang="en-US" sz="2200" dirty="0">
                <a:ea typeface="Franklin Gothic Book" pitchFamily="34" charset="0"/>
              </a:rPr>
              <a:t> (search </a:t>
            </a:r>
            <a:r>
              <a:rPr lang="en-US" altLang="en-US" sz="2200">
                <a:ea typeface="Franklin Gothic Book" pitchFamily="34" charset="0"/>
              </a:rPr>
              <a:t>for Benefits 101</a:t>
            </a:r>
            <a:r>
              <a:rPr lang="en-US" altLang="en-US" sz="2200" dirty="0">
                <a:ea typeface="Franklin Gothic Book" pitchFamily="34" charset="0"/>
              </a:rPr>
              <a:t>)</a:t>
            </a:r>
          </a:p>
          <a:p>
            <a:pPr>
              <a:buFont typeface="Wingdings" pitchFamily="2" charset="2"/>
              <a:buChar char="§"/>
            </a:pPr>
            <a:r>
              <a:rPr lang="en-US" altLang="en-US" sz="2200" dirty="0">
                <a:ea typeface="Franklin Gothic Book" pitchFamily="34" charset="0"/>
              </a:rPr>
              <a:t>If you have any questions or comments, please contact us at </a:t>
            </a:r>
            <a:r>
              <a:rPr lang="en-US" altLang="en-US" sz="2200" u="sng" dirty="0">
                <a:ea typeface="Franklin Gothic Book" pitchFamily="34" charset="0"/>
                <a:hlinkClick r:id="rId4"/>
              </a:rPr>
              <a:t>centerforbenefits@ncoa.org</a:t>
            </a:r>
            <a:endParaRPr lang="en-US" altLang="en-US" sz="2200" dirty="0">
              <a:ea typeface="Franklin Gothic Book" pitchFamily="34" charset="0"/>
            </a:endParaRPr>
          </a:p>
        </p:txBody>
      </p:sp>
    </p:spTree>
    <p:extLst>
      <p:ext uri="{BB962C8B-B14F-4D97-AF65-F5344CB8AC3E}">
        <p14:creationId xmlns:p14="http://schemas.microsoft.com/office/powerpoint/2010/main" val="3913953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What is SSI?</a:t>
            </a:r>
          </a:p>
        </p:txBody>
      </p:sp>
      <p:sp>
        <p:nvSpPr>
          <p:cNvPr id="9" name="Text Placeholder 8"/>
          <p:cNvSpPr>
            <a:spLocks noGrp="1"/>
          </p:cNvSpPr>
          <p:nvPr>
            <p:ph type="body" sz="quarter" idx="10"/>
          </p:nvPr>
        </p:nvSpPr>
        <p:spPr>
          <a:xfrm>
            <a:off x="342576" y="811034"/>
            <a:ext cx="8344227" cy="3987543"/>
          </a:xfrm>
        </p:spPr>
        <p:txBody>
          <a:bodyPr>
            <a:normAutofit fontScale="92500" lnSpcReduction="10000"/>
          </a:bodyPr>
          <a:lstStyle/>
          <a:p>
            <a:r>
              <a:rPr lang="en-US" altLang="en-US" sz="2200" dirty="0"/>
              <a:t>Supplemental Security Income (SSI) is the national income support benefit for the lowest income seniors and younger adults living with disabilities</a:t>
            </a:r>
          </a:p>
          <a:p>
            <a:r>
              <a:rPr lang="en-US" altLang="en-US" sz="2200" dirty="0"/>
              <a:t>Administered by the Social Security Administration (SSA):</a:t>
            </a:r>
          </a:p>
          <a:p>
            <a:pPr lvl="1">
              <a:buSzPct val="100000"/>
              <a:buFont typeface="Arial" panose="020B0604020202020204" pitchFamily="34" charset="0"/>
              <a:buChar char="•"/>
            </a:pPr>
            <a:r>
              <a:rPr lang="en-US" altLang="en-US" sz="2000" dirty="0"/>
              <a:t>Uniform national eligibility criteria and determinations made only by SSA</a:t>
            </a:r>
          </a:p>
          <a:p>
            <a:pPr lvl="1">
              <a:buSzPct val="100000"/>
              <a:buFont typeface="Arial" panose="020B0604020202020204" pitchFamily="34" charset="0"/>
              <a:buChar char="•"/>
            </a:pPr>
            <a:r>
              <a:rPr lang="en-US" altLang="en-US" sz="2000" dirty="0"/>
              <a:t>Sometimes is sole source of income; sometimes supplements a very low Social Security benefit or small amount of earned income</a:t>
            </a:r>
          </a:p>
          <a:p>
            <a:pPr lvl="1">
              <a:buSzPct val="100000"/>
              <a:buFont typeface="Arial" panose="020B0604020202020204" pitchFamily="34" charset="0"/>
              <a:buChar char="•"/>
            </a:pPr>
            <a:r>
              <a:rPr lang="en-US" altLang="en-US" sz="2000" dirty="0"/>
              <a:t>Some states supplement the federal payment amount</a:t>
            </a:r>
          </a:p>
          <a:p>
            <a:r>
              <a:rPr lang="en-US" altLang="en-US" sz="2200" dirty="0"/>
              <a:t>SSI eligibility determination methodologies generally used for:</a:t>
            </a:r>
          </a:p>
          <a:p>
            <a:pPr lvl="1">
              <a:buSzPct val="100000"/>
              <a:buFont typeface="Arial" panose="020B0604020202020204" pitchFamily="34" charset="0"/>
              <a:buChar char="•"/>
            </a:pPr>
            <a:r>
              <a:rPr lang="en-US" altLang="en-US" sz="2000" dirty="0"/>
              <a:t>Medicaid</a:t>
            </a:r>
          </a:p>
          <a:p>
            <a:pPr lvl="1">
              <a:buSzPct val="100000"/>
              <a:buFont typeface="Arial" panose="020B0604020202020204" pitchFamily="34" charset="0"/>
              <a:buChar char="•"/>
            </a:pPr>
            <a:r>
              <a:rPr lang="en-US" altLang="en-US" sz="2000" dirty="0"/>
              <a:t>Part D Low-Income Subsidy (LIS)/Extra Help program</a:t>
            </a:r>
          </a:p>
          <a:p>
            <a:pPr marL="0" indent="0">
              <a:buNone/>
            </a:pPr>
            <a:endParaRPr lang="en-US" dirty="0"/>
          </a:p>
        </p:txBody>
      </p:sp>
    </p:spTree>
    <p:extLst>
      <p:ext uri="{BB962C8B-B14F-4D97-AF65-F5344CB8AC3E}">
        <p14:creationId xmlns:p14="http://schemas.microsoft.com/office/powerpoint/2010/main" val="303455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Brief History and Background</a:t>
            </a:r>
          </a:p>
        </p:txBody>
      </p:sp>
      <p:sp>
        <p:nvSpPr>
          <p:cNvPr id="9" name="Text Placeholder 8"/>
          <p:cNvSpPr>
            <a:spLocks noGrp="1"/>
          </p:cNvSpPr>
          <p:nvPr>
            <p:ph type="body" sz="quarter" idx="10"/>
          </p:nvPr>
        </p:nvSpPr>
        <p:spPr>
          <a:xfrm>
            <a:off x="342576" y="954860"/>
            <a:ext cx="8344227" cy="3778980"/>
          </a:xfrm>
        </p:spPr>
        <p:txBody>
          <a:bodyPr>
            <a:normAutofit fontScale="92500" lnSpcReduction="20000"/>
          </a:bodyPr>
          <a:lstStyle/>
          <a:p>
            <a:r>
              <a:rPr lang="en-US" altLang="en-US" sz="2400" dirty="0"/>
              <a:t>1972 – SSI enacted</a:t>
            </a:r>
          </a:p>
          <a:p>
            <a:pPr lvl="1">
              <a:buSzPct val="100000"/>
              <a:buFont typeface="Arial" panose="020B0604020202020204" pitchFamily="34" charset="0"/>
              <a:buChar char="•"/>
            </a:pPr>
            <a:r>
              <a:rPr lang="en-US" altLang="en-US" sz="2000" dirty="0"/>
              <a:t>Purpose to establish a national income floor for poorest seniors and younger adults with disabilities</a:t>
            </a:r>
            <a:r>
              <a:rPr lang="en-US" altLang="en-US" dirty="0"/>
              <a:t/>
            </a:r>
            <a:br>
              <a:rPr lang="en-US" altLang="en-US" dirty="0"/>
            </a:br>
            <a:endParaRPr lang="en-US" altLang="en-US" dirty="0"/>
          </a:p>
          <a:p>
            <a:r>
              <a:rPr lang="en-US" altLang="en-US" sz="2400" dirty="0"/>
              <a:t>1974 – SSI takes effect</a:t>
            </a:r>
          </a:p>
          <a:p>
            <a:pPr lvl="1">
              <a:buSzPct val="100000"/>
              <a:buFont typeface="Arial" panose="020B0604020202020204" pitchFamily="34" charset="0"/>
              <a:buChar char="•"/>
            </a:pPr>
            <a:r>
              <a:rPr lang="en-US" altLang="en-US" sz="2000" dirty="0"/>
              <a:t>Medicaid eligibility for seniors and younger adults with disabilities tied to SSI standards and methodologies</a:t>
            </a:r>
          </a:p>
          <a:p>
            <a:pPr lvl="2">
              <a:buFont typeface="Courier New" panose="02070309020205020404" pitchFamily="49" charset="0"/>
              <a:buChar char="o"/>
            </a:pPr>
            <a:r>
              <a:rPr lang="en-US" altLang="en-US" sz="2000" dirty="0"/>
              <a:t>States allowed to retain stricter Medicaid eligibility criteria if they adopt “209(b)” option. People in these states must file a separate Medicaid application</a:t>
            </a:r>
          </a:p>
          <a:p>
            <a:pPr marL="914400" lvl="2" indent="0">
              <a:buNone/>
            </a:pPr>
            <a:endParaRPr lang="en-US" altLang="en-US" sz="2000" dirty="0"/>
          </a:p>
          <a:p>
            <a:r>
              <a:rPr lang="en-US" altLang="en-US" sz="2400" dirty="0"/>
              <a:t>1989 – Last time resource test raised</a:t>
            </a:r>
          </a:p>
          <a:p>
            <a:pPr lvl="1">
              <a:buSzPct val="100000"/>
              <a:buFont typeface="Arial" panose="020B0604020202020204" pitchFamily="34" charset="0"/>
              <a:buChar char="•"/>
            </a:pPr>
            <a:r>
              <a:rPr lang="en-US" altLang="en-US" sz="2000" dirty="0"/>
              <a:t>$2,000 for an individual and $3,000 for a married couple</a:t>
            </a:r>
          </a:p>
        </p:txBody>
      </p:sp>
    </p:spTree>
    <p:extLst>
      <p:ext uri="{BB962C8B-B14F-4D97-AF65-F5344CB8AC3E}">
        <p14:creationId xmlns:p14="http://schemas.microsoft.com/office/powerpoint/2010/main" val="4291741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Stats and Facts</a:t>
            </a:r>
          </a:p>
        </p:txBody>
      </p:sp>
      <p:sp>
        <p:nvSpPr>
          <p:cNvPr id="9" name="Text Placeholder 8"/>
          <p:cNvSpPr>
            <a:spLocks noGrp="1"/>
          </p:cNvSpPr>
          <p:nvPr>
            <p:ph type="body" sz="quarter" idx="10"/>
          </p:nvPr>
        </p:nvSpPr>
        <p:spPr>
          <a:xfrm>
            <a:off x="342576" y="811034"/>
            <a:ext cx="8344227" cy="3971359"/>
          </a:xfrm>
        </p:spPr>
        <p:txBody>
          <a:bodyPr>
            <a:normAutofit fontScale="92500"/>
          </a:bodyPr>
          <a:lstStyle/>
          <a:p>
            <a:pPr>
              <a:lnSpc>
                <a:spcPct val="120000"/>
              </a:lnSpc>
              <a:spcBef>
                <a:spcPts val="0"/>
              </a:spcBef>
            </a:pPr>
            <a:r>
              <a:rPr lang="en-US" altLang="en-US" sz="2400" dirty="0"/>
              <a:t>As of February 2018, there were ~8.2 million people receiving SSI:</a:t>
            </a:r>
          </a:p>
          <a:p>
            <a:pPr lvl="1">
              <a:lnSpc>
                <a:spcPct val="120000"/>
              </a:lnSpc>
              <a:spcBef>
                <a:spcPts val="0"/>
              </a:spcBef>
              <a:buSzPct val="100000"/>
              <a:buFont typeface="Arial" panose="020B0604020202020204" pitchFamily="34" charset="0"/>
              <a:buChar char="•"/>
            </a:pPr>
            <a:r>
              <a:rPr lang="en-US" altLang="en-US" dirty="0"/>
              <a:t>Age 18-64: ~4.7 million</a:t>
            </a:r>
          </a:p>
          <a:p>
            <a:pPr lvl="1">
              <a:lnSpc>
                <a:spcPct val="120000"/>
              </a:lnSpc>
              <a:spcBef>
                <a:spcPts val="0"/>
              </a:spcBef>
              <a:buSzPct val="100000"/>
              <a:buFont typeface="Arial" panose="020B0604020202020204" pitchFamily="34" charset="0"/>
              <a:buChar char="•"/>
            </a:pPr>
            <a:r>
              <a:rPr lang="en-US" altLang="en-US" dirty="0"/>
              <a:t>Age 65+: ~2.2 million</a:t>
            </a:r>
          </a:p>
          <a:p>
            <a:pPr lvl="1">
              <a:lnSpc>
                <a:spcPct val="120000"/>
              </a:lnSpc>
              <a:spcBef>
                <a:spcPts val="0"/>
              </a:spcBef>
              <a:buSzPct val="100000"/>
              <a:buFont typeface="Arial" panose="020B0604020202020204" pitchFamily="34" charset="0"/>
              <a:buChar char="•"/>
            </a:pPr>
            <a:r>
              <a:rPr lang="en-US" altLang="en-US" dirty="0"/>
              <a:t>Under age 18: ~1.2 million </a:t>
            </a:r>
          </a:p>
          <a:p>
            <a:pPr>
              <a:lnSpc>
                <a:spcPct val="120000"/>
              </a:lnSpc>
              <a:spcBef>
                <a:spcPts val="0"/>
              </a:spcBef>
            </a:pPr>
            <a:r>
              <a:rPr lang="en-US" altLang="en-US" sz="2400" dirty="0"/>
              <a:t>In 2018, the maximum standard monthly payment is:</a:t>
            </a:r>
          </a:p>
          <a:p>
            <a:pPr lvl="1">
              <a:lnSpc>
                <a:spcPct val="120000"/>
              </a:lnSpc>
              <a:spcBef>
                <a:spcPts val="0"/>
              </a:spcBef>
              <a:buSzPct val="100000"/>
              <a:buFont typeface="Arial" panose="020B0604020202020204" pitchFamily="34" charset="0"/>
              <a:buChar char="•"/>
            </a:pPr>
            <a:r>
              <a:rPr lang="en-US" altLang="en-US" dirty="0"/>
              <a:t>$750/month for a single individual</a:t>
            </a:r>
          </a:p>
          <a:p>
            <a:pPr lvl="1">
              <a:lnSpc>
                <a:spcPct val="120000"/>
              </a:lnSpc>
              <a:spcBef>
                <a:spcPts val="0"/>
              </a:spcBef>
              <a:buSzPct val="100000"/>
              <a:buFont typeface="Arial" panose="020B0604020202020204" pitchFamily="34" charset="0"/>
              <a:buChar char="•"/>
            </a:pPr>
            <a:r>
              <a:rPr lang="en-US" altLang="en-US" dirty="0"/>
              <a:t>$1,125/month for married couple</a:t>
            </a:r>
          </a:p>
          <a:p>
            <a:pPr>
              <a:lnSpc>
                <a:spcPct val="120000"/>
              </a:lnSpc>
              <a:spcBef>
                <a:spcPts val="0"/>
              </a:spcBef>
            </a:pPr>
            <a:r>
              <a:rPr lang="en-US" altLang="en-US" sz="2400" dirty="0"/>
              <a:t>The average SSI benefit in February 2018 was $551/month</a:t>
            </a:r>
          </a:p>
        </p:txBody>
      </p:sp>
    </p:spTree>
    <p:extLst>
      <p:ext uri="{BB962C8B-B14F-4D97-AF65-F5344CB8AC3E}">
        <p14:creationId xmlns:p14="http://schemas.microsoft.com/office/powerpoint/2010/main" val="1690437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How SSI Works</a:t>
            </a:r>
          </a:p>
        </p:txBody>
      </p:sp>
      <p:sp>
        <p:nvSpPr>
          <p:cNvPr id="9" name="Text Placeholder 8"/>
          <p:cNvSpPr>
            <a:spLocks noGrp="1"/>
          </p:cNvSpPr>
          <p:nvPr>
            <p:ph type="body" sz="quarter" idx="10"/>
          </p:nvPr>
        </p:nvSpPr>
        <p:spPr>
          <a:xfrm>
            <a:off x="342575" y="843257"/>
            <a:ext cx="4334621" cy="3989372"/>
          </a:xfrm>
        </p:spPr>
        <p:txBody>
          <a:bodyPr>
            <a:normAutofit/>
          </a:bodyPr>
          <a:lstStyle/>
          <a:p>
            <a:r>
              <a:rPr lang="en-US" altLang="en-US" sz="2400" dirty="0"/>
              <a:t>Who’s eligible?</a:t>
            </a:r>
          </a:p>
          <a:p>
            <a:pPr lvl="1">
              <a:buSzPct val="100000"/>
              <a:buFont typeface="Arial" panose="020B0604020202020204" pitchFamily="34" charset="0"/>
              <a:buChar char="•"/>
            </a:pPr>
            <a:r>
              <a:rPr lang="en-US" altLang="en-US" sz="2200" dirty="0"/>
              <a:t>Two kinds of eligibility criteria: non-financial and financial </a:t>
            </a:r>
          </a:p>
          <a:p>
            <a:r>
              <a:rPr lang="en-US" altLang="en-US" sz="2400" dirty="0"/>
              <a:t>These slides provide a general overview of the SSI program</a:t>
            </a:r>
          </a:p>
          <a:p>
            <a:pPr lvl="1">
              <a:buSzPct val="100000"/>
              <a:buFont typeface="Arial" panose="020B0604020202020204" pitchFamily="34" charset="0"/>
              <a:buChar char="•"/>
            </a:pPr>
            <a:r>
              <a:rPr lang="en-US" altLang="en-US" sz="2200" dirty="0"/>
              <a:t>Contact SSA with questions about individual or fact-specific scenarios</a:t>
            </a:r>
          </a:p>
        </p:txBody>
      </p:sp>
      <p:pic>
        <p:nvPicPr>
          <p:cNvPr id="3" name="Picture 2">
            <a:extLst>
              <a:ext uri="{FF2B5EF4-FFF2-40B4-BE49-F238E27FC236}">
                <a16:creationId xmlns:a16="http://schemas.microsoft.com/office/drawing/2014/main" id="{E2AC928F-B955-4CCD-B1A7-48DF3B00616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57410" y="1137462"/>
            <a:ext cx="2102851" cy="2848407"/>
          </a:xfrm>
          <a:prstGeom prst="rect">
            <a:avLst/>
          </a:prstGeom>
        </p:spPr>
      </p:pic>
    </p:spTree>
    <p:extLst>
      <p:ext uri="{BB962C8B-B14F-4D97-AF65-F5344CB8AC3E}">
        <p14:creationId xmlns:p14="http://schemas.microsoft.com/office/powerpoint/2010/main" val="3830325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Non-Financial Criteria: Covered Category</a:t>
            </a:r>
          </a:p>
        </p:txBody>
      </p:sp>
      <p:sp>
        <p:nvSpPr>
          <p:cNvPr id="9" name="Text Placeholder 8"/>
          <p:cNvSpPr>
            <a:spLocks noGrp="1"/>
          </p:cNvSpPr>
          <p:nvPr>
            <p:ph type="body" sz="quarter" idx="10"/>
          </p:nvPr>
        </p:nvSpPr>
        <p:spPr>
          <a:xfrm>
            <a:off x="342576" y="932849"/>
            <a:ext cx="8434031" cy="3649508"/>
          </a:xfrm>
        </p:spPr>
        <p:txBody>
          <a:bodyPr>
            <a:normAutofit/>
          </a:bodyPr>
          <a:lstStyle/>
          <a:p>
            <a:r>
              <a:rPr lang="en-US" altLang="en-US" sz="2400" dirty="0"/>
              <a:t>Your client must be in a covered category, meaning either:</a:t>
            </a:r>
          </a:p>
          <a:p>
            <a:pPr lvl="1">
              <a:buSzPct val="100000"/>
              <a:buFont typeface="Arial" panose="020B0604020202020204" pitchFamily="34" charset="0"/>
              <a:buChar char="•"/>
            </a:pPr>
            <a:r>
              <a:rPr lang="en-US" altLang="en-US" sz="2200" dirty="0"/>
              <a:t>Aged 65 and over</a:t>
            </a:r>
            <a:r>
              <a:rPr lang="en-US" altLang="en-US" sz="2200" i="1" dirty="0"/>
              <a:t> </a:t>
            </a:r>
          </a:p>
          <a:p>
            <a:pPr lvl="1">
              <a:buSzPct val="100000"/>
              <a:buFont typeface="Arial" panose="020B0604020202020204" pitchFamily="34" charset="0"/>
              <a:buChar char="•"/>
            </a:pPr>
            <a:r>
              <a:rPr lang="en-US" altLang="en-US" sz="2200" dirty="0"/>
              <a:t>Blind (meaning statutory blindness)</a:t>
            </a:r>
          </a:p>
          <a:p>
            <a:pPr lvl="1">
              <a:buSzPct val="100000"/>
              <a:buFont typeface="Arial" panose="020B0604020202020204" pitchFamily="34" charset="0"/>
              <a:buChar char="•"/>
            </a:pPr>
            <a:r>
              <a:rPr lang="en-US" altLang="en-US" sz="2200" dirty="0"/>
              <a:t>Disabled – have a physical or mental impairment that:</a:t>
            </a:r>
          </a:p>
          <a:p>
            <a:pPr lvl="2">
              <a:buFont typeface="Courier New" panose="02070309020205020404" pitchFamily="49" charset="0"/>
              <a:buChar char="o"/>
            </a:pPr>
            <a:r>
              <a:rPr lang="en-US" altLang="en-US" sz="2000" dirty="0"/>
              <a:t>Results in the inability to </a:t>
            </a:r>
            <a:r>
              <a:rPr lang="en-US" altLang="en-US" sz="2000" u="sng" dirty="0"/>
              <a:t>do any substantial gainful activity</a:t>
            </a:r>
            <a:r>
              <a:rPr lang="en-US" altLang="en-US" sz="2000" dirty="0"/>
              <a:t>; AND</a:t>
            </a:r>
          </a:p>
          <a:p>
            <a:pPr lvl="2">
              <a:buFont typeface="Courier New" panose="02070309020205020404" pitchFamily="49" charset="0"/>
              <a:buChar char="o"/>
            </a:pPr>
            <a:r>
              <a:rPr lang="en-US" altLang="en-US" sz="2000" dirty="0"/>
              <a:t>Can be expected to result in death; OR</a:t>
            </a:r>
          </a:p>
          <a:p>
            <a:pPr lvl="2">
              <a:buFont typeface="Courier New" panose="02070309020205020404" pitchFamily="49" charset="0"/>
              <a:buChar char="o"/>
            </a:pPr>
            <a:r>
              <a:rPr lang="en-US" altLang="en-US" sz="2000" dirty="0"/>
              <a:t>Has lasted or can be expected to last for a continuous period of not less than 12 months</a:t>
            </a:r>
            <a:endParaRPr lang="en-US" altLang="en-US" sz="2200" dirty="0"/>
          </a:p>
          <a:p>
            <a:r>
              <a:rPr lang="en-US" altLang="en-US" sz="2400" dirty="0"/>
              <a:t>Most SSI recipients are under age 65</a:t>
            </a:r>
          </a:p>
        </p:txBody>
      </p:sp>
    </p:spTree>
    <p:extLst>
      <p:ext uri="{BB962C8B-B14F-4D97-AF65-F5344CB8AC3E}">
        <p14:creationId xmlns:p14="http://schemas.microsoft.com/office/powerpoint/2010/main" val="3461229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61257" y="122463"/>
            <a:ext cx="7396845" cy="567189"/>
          </a:xfrm>
        </p:spPr>
        <p:txBody>
          <a:bodyPr>
            <a:normAutofit/>
          </a:bodyPr>
          <a:lstStyle/>
          <a:p>
            <a:r>
              <a:rPr lang="en-US" sz="2400" dirty="0"/>
              <a:t>Non-Financial Criteria: Residence &amp; Citizenship</a:t>
            </a:r>
          </a:p>
        </p:txBody>
      </p:sp>
      <p:sp>
        <p:nvSpPr>
          <p:cNvPr id="9" name="Text Placeholder 8"/>
          <p:cNvSpPr>
            <a:spLocks noGrp="1"/>
          </p:cNvSpPr>
          <p:nvPr>
            <p:ph type="body" sz="quarter" idx="10"/>
          </p:nvPr>
        </p:nvSpPr>
        <p:spPr>
          <a:xfrm>
            <a:off x="261257" y="885629"/>
            <a:ext cx="8556171" cy="4156271"/>
          </a:xfrm>
        </p:spPr>
        <p:txBody>
          <a:bodyPr>
            <a:noAutofit/>
          </a:bodyPr>
          <a:lstStyle/>
          <a:p>
            <a:r>
              <a:rPr lang="en-US" altLang="en-US" sz="1800" dirty="0"/>
              <a:t>Your client must be a US citizen, </a:t>
            </a:r>
            <a:r>
              <a:rPr lang="en-US" altLang="en-US" sz="1800" i="1" dirty="0"/>
              <a:t>or</a:t>
            </a:r>
          </a:p>
          <a:p>
            <a:pPr lvl="1">
              <a:buSzPct val="100000"/>
              <a:buFont typeface="Arial" panose="020B0604020202020204" pitchFamily="34" charset="0"/>
              <a:buChar char="•"/>
            </a:pPr>
            <a:r>
              <a:rPr lang="en-US" altLang="en-US" sz="1400" dirty="0"/>
              <a:t>A non-citizen lawfully and permanently residing in the U.S. </a:t>
            </a:r>
            <a:r>
              <a:rPr lang="en-US" altLang="en-US" sz="1400" u="sng" dirty="0"/>
              <a:t>and: </a:t>
            </a:r>
          </a:p>
          <a:p>
            <a:pPr lvl="2">
              <a:buFont typeface="Courier New" panose="02070309020205020404" pitchFamily="49" charset="0"/>
              <a:buChar char="o"/>
            </a:pPr>
            <a:r>
              <a:rPr lang="en-US" altLang="en-US" sz="1100" dirty="0"/>
              <a:t>Arrived prior to Aug. 22, 1996 and is blind/disabled,</a:t>
            </a:r>
          </a:p>
          <a:p>
            <a:pPr lvl="2">
              <a:buFont typeface="Courier New" panose="02070309020205020404" pitchFamily="49" charset="0"/>
              <a:buChar char="o"/>
            </a:pPr>
            <a:r>
              <a:rPr lang="en-US" altLang="en-US" sz="1100" dirty="0"/>
              <a:t>Arrived prior to Aug. 22, 1996 and received SSI before that date, </a:t>
            </a:r>
            <a:r>
              <a:rPr lang="en-US" altLang="en-US" sz="1100" i="1" dirty="0"/>
              <a:t>or</a:t>
            </a:r>
          </a:p>
          <a:p>
            <a:pPr lvl="2">
              <a:buFont typeface="Courier New" panose="02070309020205020404" pitchFamily="49" charset="0"/>
              <a:buChar char="o"/>
            </a:pPr>
            <a:r>
              <a:rPr lang="en-US" altLang="en-US" sz="1100" dirty="0"/>
              <a:t>Legally admitted under the INA and has 40 work credits under Social Security.</a:t>
            </a:r>
            <a:endParaRPr lang="en-US" altLang="en-US" sz="1100" u="sng" dirty="0"/>
          </a:p>
          <a:p>
            <a:pPr lvl="1">
              <a:buSzPct val="100000"/>
              <a:buFont typeface="Arial" panose="020B0604020202020204" pitchFamily="34" charset="0"/>
              <a:buChar char="•"/>
            </a:pPr>
            <a:r>
              <a:rPr lang="en-US" altLang="en-US" sz="1400" dirty="0"/>
              <a:t>Other legal non-citizens who may be eligible:</a:t>
            </a:r>
          </a:p>
          <a:p>
            <a:pPr lvl="2">
              <a:buFont typeface="Courier New" panose="02070309020205020404" pitchFamily="49" charset="0"/>
              <a:buChar char="o"/>
            </a:pPr>
            <a:r>
              <a:rPr lang="en-US" altLang="en-US" sz="1100" dirty="0"/>
              <a:t>U.S. armed services veteran (or spouse/child of a veteran), </a:t>
            </a:r>
          </a:p>
          <a:p>
            <a:pPr lvl="2">
              <a:buFont typeface="Courier New" panose="02070309020205020404" pitchFamily="49" charset="0"/>
              <a:buChar char="o"/>
            </a:pPr>
            <a:r>
              <a:rPr lang="en-US" altLang="en-US" sz="1100" dirty="0"/>
              <a:t>Non-citizen members of a federally recognized tribe,</a:t>
            </a:r>
          </a:p>
          <a:p>
            <a:pPr lvl="2">
              <a:buFont typeface="Courier New" panose="02070309020205020404" pitchFamily="49" charset="0"/>
              <a:buChar char="o"/>
            </a:pPr>
            <a:r>
              <a:rPr lang="en-US" altLang="en-US" sz="1100" dirty="0"/>
              <a:t>Those with specified refugee/immigrant status.</a:t>
            </a:r>
          </a:p>
          <a:p>
            <a:r>
              <a:rPr lang="en-US" altLang="en-US" sz="1800" b="1" i="1" dirty="0"/>
              <a:t>Important: </a:t>
            </a:r>
            <a:r>
              <a:rPr lang="en-US" altLang="en-US" sz="1800" i="1" dirty="0"/>
              <a:t>Non-citizens who entered the U.S. on/after Aug. 22, 1996 may not be eligible for SSI for the first five years even if they have 40 qualifying work credits.</a:t>
            </a:r>
          </a:p>
          <a:p>
            <a:r>
              <a:rPr lang="en-US" altLang="en-US" sz="1800" dirty="0"/>
              <a:t>Some non-citizen SSI recipients are subject to 7-yr. time limit on benefits</a:t>
            </a:r>
          </a:p>
          <a:p>
            <a:r>
              <a:rPr lang="en-US" altLang="en-US" sz="1800" b="1" dirty="0"/>
              <a:t>Note: </a:t>
            </a:r>
            <a:r>
              <a:rPr lang="en-US" altLang="en-US" sz="1800" dirty="0"/>
              <a:t>Your clients will lose SSI in any full month they are outside the U.S. (e.g., Puerto Rico, Guam) </a:t>
            </a:r>
            <a:r>
              <a:rPr lang="en-US" altLang="en-US" sz="1800" u="sng" dirty="0"/>
              <a:t>and</a:t>
            </a:r>
            <a:r>
              <a:rPr lang="en-US" altLang="en-US" sz="1800" dirty="0"/>
              <a:t> for 30 days after they return</a:t>
            </a:r>
          </a:p>
        </p:txBody>
      </p:sp>
    </p:spTree>
    <p:extLst>
      <p:ext uri="{BB962C8B-B14F-4D97-AF65-F5344CB8AC3E}">
        <p14:creationId xmlns:p14="http://schemas.microsoft.com/office/powerpoint/2010/main" val="3237251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Financial Criteria: Income Test</a:t>
            </a:r>
          </a:p>
        </p:txBody>
      </p:sp>
      <p:sp>
        <p:nvSpPr>
          <p:cNvPr id="9" name="Text Placeholder 8"/>
          <p:cNvSpPr>
            <a:spLocks noGrp="1"/>
          </p:cNvSpPr>
          <p:nvPr>
            <p:ph type="body" sz="quarter" idx="10"/>
          </p:nvPr>
        </p:nvSpPr>
        <p:spPr>
          <a:xfrm>
            <a:off x="244928" y="811034"/>
            <a:ext cx="8670471" cy="3900650"/>
          </a:xfrm>
        </p:spPr>
        <p:txBody>
          <a:bodyPr>
            <a:normAutofit lnSpcReduction="10000"/>
          </a:bodyPr>
          <a:lstStyle/>
          <a:p>
            <a:pPr>
              <a:lnSpc>
                <a:spcPct val="120000"/>
              </a:lnSpc>
            </a:pPr>
            <a:r>
              <a:rPr lang="en-US" altLang="en-US" sz="1800" dirty="0"/>
              <a:t>Income is money, or certain goods and services with a monetary value, received on a regular and recurring basis</a:t>
            </a:r>
          </a:p>
          <a:p>
            <a:pPr lvl="1">
              <a:lnSpc>
                <a:spcPct val="120000"/>
              </a:lnSpc>
              <a:buSzPct val="100000"/>
              <a:buFont typeface="Arial" panose="020B0604020202020204" pitchFamily="34" charset="0"/>
              <a:buChar char="•"/>
            </a:pPr>
            <a:r>
              <a:rPr lang="en-US" altLang="en-US" sz="1600" dirty="0"/>
              <a:t>Most earned and unearned income is counted by SSA when deciding if your clients are eligible for SSI </a:t>
            </a:r>
          </a:p>
          <a:p>
            <a:pPr lvl="1">
              <a:lnSpc>
                <a:spcPct val="120000"/>
              </a:lnSpc>
              <a:buSzPct val="100000"/>
              <a:buFont typeface="Arial" panose="020B0604020202020204" pitchFamily="34" charset="0"/>
              <a:buChar char="•"/>
            </a:pPr>
            <a:r>
              <a:rPr lang="en-US" altLang="en-US" sz="1600" dirty="0"/>
              <a:t>Some income is excluded - meaning not counted, or disregarded</a:t>
            </a:r>
          </a:p>
          <a:p>
            <a:pPr lvl="2">
              <a:lnSpc>
                <a:spcPct val="120000"/>
              </a:lnSpc>
              <a:buFont typeface="Courier New" panose="02070309020205020404" pitchFamily="49" charset="0"/>
              <a:buChar char="o"/>
            </a:pPr>
            <a:r>
              <a:rPr lang="en-US" altLang="en-US" sz="1400" dirty="0"/>
              <a:t>First $20 of unearned income is disregarded</a:t>
            </a:r>
          </a:p>
          <a:p>
            <a:pPr lvl="3">
              <a:lnSpc>
                <a:spcPct val="120000"/>
              </a:lnSpc>
              <a:buFont typeface="Arial" charset="0"/>
              <a:buNone/>
            </a:pPr>
            <a:r>
              <a:rPr lang="en-US" altLang="en-US" sz="1400" b="1" dirty="0"/>
              <a:t>Example: </a:t>
            </a:r>
            <a:r>
              <a:rPr lang="en-US" altLang="en-US" sz="1400" dirty="0"/>
              <a:t>Your (single) client gets a $196 monthly Social Security retirement benefit. Subtract $20 = $176. Subtract $176 from the basic federal SSI amount ($750 in 2017). SSI amount is $574. </a:t>
            </a:r>
          </a:p>
          <a:p>
            <a:pPr lvl="2">
              <a:lnSpc>
                <a:spcPct val="120000"/>
              </a:lnSpc>
              <a:buFont typeface="Courier New" panose="02070309020205020404" pitchFamily="49" charset="0"/>
              <a:buChar char="o"/>
            </a:pPr>
            <a:r>
              <a:rPr lang="en-US" altLang="en-US" sz="1400" dirty="0"/>
              <a:t>First $65 of earned income plus one-half of the remainder of earned income over $65 is disregarded</a:t>
            </a:r>
          </a:p>
          <a:p>
            <a:pPr lvl="3">
              <a:lnSpc>
                <a:spcPct val="120000"/>
              </a:lnSpc>
              <a:buFont typeface="Arial" charset="0"/>
              <a:buNone/>
            </a:pPr>
            <a:r>
              <a:rPr lang="en-US" altLang="en-US" sz="1400" b="1" dirty="0"/>
              <a:t>Example: </a:t>
            </a:r>
            <a:r>
              <a:rPr lang="en-US" altLang="en-US" sz="1400" dirty="0"/>
              <a:t>Your 69-year-old client earns $150 a week from a part-time job. That’s $615 each month (at 4.1 weeks per month). Subtract $65 = $550, and one-half of the remainder = $275 as counted income. SSI amount is $475.</a:t>
            </a:r>
          </a:p>
        </p:txBody>
      </p:sp>
    </p:spTree>
    <p:extLst>
      <p:ext uri="{BB962C8B-B14F-4D97-AF65-F5344CB8AC3E}">
        <p14:creationId xmlns:p14="http://schemas.microsoft.com/office/powerpoint/2010/main" val="2335979992"/>
      </p:ext>
    </p:extLst>
  </p:cSld>
  <p:clrMapOvr>
    <a:masterClrMapping/>
  </p:clrMapOvr>
</p:sld>
</file>

<file path=ppt/theme/theme1.xml><?xml version="1.0" encoding="utf-8"?>
<a:theme xmlns:a="http://schemas.openxmlformats.org/drawingml/2006/main" name="Title Slides">
  <a:themeElements>
    <a:clrScheme name="NCOA">
      <a:dk1>
        <a:sysClr val="windowText" lastClr="000000"/>
      </a:dk1>
      <a:lt1>
        <a:sysClr val="window" lastClr="FFFFFF"/>
      </a:lt1>
      <a:dk2>
        <a:srgbClr val="1F3D7C"/>
      </a:dk2>
      <a:lt2>
        <a:srgbClr val="F6F5EE"/>
      </a:lt2>
      <a:accent1>
        <a:srgbClr val="F9BF12"/>
      </a:accent1>
      <a:accent2>
        <a:srgbClr val="6EBF49"/>
      </a:accent2>
      <a:accent3>
        <a:srgbClr val="F47735"/>
      </a:accent3>
      <a:accent4>
        <a:srgbClr val="74489D"/>
      </a:accent4>
      <a:accent5>
        <a:srgbClr val="B3373C"/>
      </a:accent5>
      <a:accent6>
        <a:srgbClr val="4BACC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NCOA">
      <a:dk1>
        <a:sysClr val="windowText" lastClr="000000"/>
      </a:dk1>
      <a:lt1>
        <a:sysClr val="window" lastClr="FFFFFF"/>
      </a:lt1>
      <a:dk2>
        <a:srgbClr val="1F3D7C"/>
      </a:dk2>
      <a:lt2>
        <a:srgbClr val="F6F5EE"/>
      </a:lt2>
      <a:accent1>
        <a:srgbClr val="F9BF12"/>
      </a:accent1>
      <a:accent2>
        <a:srgbClr val="6EBF49"/>
      </a:accent2>
      <a:accent3>
        <a:srgbClr val="F47735"/>
      </a:accent3>
      <a:accent4>
        <a:srgbClr val="74489D"/>
      </a:accent4>
      <a:accent5>
        <a:srgbClr val="B3373C"/>
      </a:accent5>
      <a:accent6>
        <a:srgbClr val="4BACC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marL="173038" indent="-173038" eaLnBrk="0" hangingPunct="0">
          <a:spcBef>
            <a:spcPct val="20000"/>
          </a:spcBef>
          <a:buClr>
            <a:srgbClr val="003767"/>
          </a:buClr>
          <a:buSzPct val="80000"/>
          <a:buFont typeface="Wingdings" charset="2"/>
          <a:buChar char="§"/>
          <a:defRPr sz="1600" dirty="0" smtClean="0">
            <a:solidFill>
              <a:srgbClr val="003767"/>
            </a:solidFill>
            <a:latin typeface="Franklin Gothic Book"/>
            <a:ea typeface="ヒラギノ角ゴ Pro W3" charset="-128"/>
            <a:cs typeface="Franklin Gothic Book"/>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37778d2-d3c0-4c0d-8dc3-cf70ec86f171">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00EABBC07E7874F9EA3EE2745D4025E" ma:contentTypeVersion="5" ma:contentTypeDescription="Create a new document." ma:contentTypeScope="" ma:versionID="8163ff440ad2469146fac37400b153c7">
  <xsd:schema xmlns:xsd="http://www.w3.org/2001/XMLSchema" xmlns:xs="http://www.w3.org/2001/XMLSchema" xmlns:p="http://schemas.microsoft.com/office/2006/metadata/properties" xmlns:ns2="837778d2-d3c0-4c0d-8dc3-cf70ec86f171" xmlns:ns3="5dce887c-6c8b-467a-8bae-a6d8d48f2795" targetNamespace="http://schemas.microsoft.com/office/2006/metadata/properties" ma:root="true" ma:fieldsID="a4eadca757c82244619e4fc4085e86dd" ns2:_="" ns3:_="">
    <xsd:import namespace="837778d2-d3c0-4c0d-8dc3-cf70ec86f171"/>
    <xsd:import namespace="5dce887c-6c8b-467a-8bae-a6d8d48f279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7778d2-d3c0-4c0d-8dc3-cf70ec86f17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ce887c-6c8b-467a-8bae-a6d8d48f279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B8B944-6B86-4E64-A32A-6FC04871300D}">
  <ds:schemaRefs>
    <ds:schemaRef ds:uri="http://schemas.microsoft.com/sharepoint/v3/contenttype/forms"/>
  </ds:schemaRefs>
</ds:datastoreItem>
</file>

<file path=customXml/itemProps2.xml><?xml version="1.0" encoding="utf-8"?>
<ds:datastoreItem xmlns:ds="http://schemas.openxmlformats.org/officeDocument/2006/customXml" ds:itemID="{26F374CB-B052-4316-B71F-23C8A128635E}">
  <ds:schemaRefs>
    <ds:schemaRef ds:uri="http://purl.org/dc/terms/"/>
    <ds:schemaRef ds:uri="http://schemas.microsoft.com/office/infopath/2007/PartnerControls"/>
    <ds:schemaRef ds:uri="5dce887c-6c8b-467a-8bae-a6d8d48f2795"/>
    <ds:schemaRef ds:uri="http://purl.org/dc/dcmitype/"/>
    <ds:schemaRef ds:uri="http://schemas.microsoft.com/office/2006/documentManagement/types"/>
    <ds:schemaRef ds:uri="http://www.w3.org/XML/1998/namespace"/>
    <ds:schemaRef ds:uri="http://purl.org/dc/elements/1.1/"/>
    <ds:schemaRef ds:uri="http://schemas.openxmlformats.org/package/2006/metadata/core-properties"/>
    <ds:schemaRef ds:uri="837778d2-d3c0-4c0d-8dc3-cf70ec86f171"/>
    <ds:schemaRef ds:uri="http://schemas.microsoft.com/office/2006/metadata/properties"/>
  </ds:schemaRefs>
</ds:datastoreItem>
</file>

<file path=customXml/itemProps3.xml><?xml version="1.0" encoding="utf-8"?>
<ds:datastoreItem xmlns:ds="http://schemas.openxmlformats.org/officeDocument/2006/customXml" ds:itemID="{B47977C3-B2B7-4A97-9346-41F23A6313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7778d2-d3c0-4c0d-8dc3-cf70ec86f171"/>
    <ds:schemaRef ds:uri="5dce887c-6c8b-467a-8bae-a6d8d48f27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4887</TotalTime>
  <Words>1758</Words>
  <Application>Microsoft Office PowerPoint</Application>
  <PresentationFormat>On-screen Show (16:9)</PresentationFormat>
  <Paragraphs>168</Paragraphs>
  <Slides>22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Calibri</vt:lpstr>
      <vt:lpstr>Courier New</vt:lpstr>
      <vt:lpstr>Franklin Gothic Book</vt:lpstr>
      <vt:lpstr>Wingdings</vt:lpstr>
      <vt:lpstr>Title Slides</vt:lpstr>
      <vt:lpstr>Content Slides</vt:lpstr>
      <vt:lpstr>Benefits 101:  The Supplemental Security Income (SSI) Program  April 2018</vt:lpstr>
      <vt:lpstr>What We’ll Cover</vt:lpstr>
      <vt:lpstr>What is SSI?</vt:lpstr>
      <vt:lpstr>Brief History and Background</vt:lpstr>
      <vt:lpstr>Stats and Facts</vt:lpstr>
      <vt:lpstr>How SSI Works</vt:lpstr>
      <vt:lpstr>Non-Financial Criteria: Covered Category</vt:lpstr>
      <vt:lpstr>Non-Financial Criteria: Residence &amp; Citizenship</vt:lpstr>
      <vt:lpstr>Financial Criteria: Income Test</vt:lpstr>
      <vt:lpstr>Financial Criteria: In Kind Support and Maintenance</vt:lpstr>
      <vt:lpstr>Financial Criteria: Resources</vt:lpstr>
      <vt:lpstr>Financial Criteria: Resources (cont.)</vt:lpstr>
      <vt:lpstr>Deeming of Income and Resources: How It Works</vt:lpstr>
      <vt:lpstr>How to Apply</vt:lpstr>
      <vt:lpstr>Required Documents</vt:lpstr>
      <vt:lpstr>SSI Methodologies</vt:lpstr>
      <vt:lpstr>SSI &amp; the Part D Low Income Subsidy</vt:lpstr>
      <vt:lpstr>SSI &amp; Medicaid</vt:lpstr>
      <vt:lpstr>SSI &amp; SNAP (Food Stamps)</vt:lpstr>
      <vt:lpstr>SSI &amp; SNAP (cont.)</vt:lpstr>
      <vt:lpstr>Resources</vt:lpstr>
      <vt:lpstr>Thank You!</vt:lpstr>
    </vt:vector>
  </TitlesOfParts>
  <Company>National Council on Aging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NCOA PPT Template</dc:title>
  <dc:creator>National Council on Aging</dc:creator>
  <cp:lastModifiedBy>Kathy Heyman</cp:lastModifiedBy>
  <cp:revision>370</cp:revision>
  <dcterms:created xsi:type="dcterms:W3CDTF">2011-08-25T21:05:55Z</dcterms:created>
  <dcterms:modified xsi:type="dcterms:W3CDTF">2018-04-27T14:47:18Z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0x010100100EABBC07E7874F9EA3EE2745D4025E</vt:lpwstr>
  </property>
</Properties>
</file>